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0" r:id="rId4"/>
  </p:sldMasterIdLst>
  <p:notesMasterIdLst>
    <p:notesMasterId r:id="rId81"/>
  </p:notesMasterIdLst>
  <p:handoutMasterIdLst>
    <p:handoutMasterId r:id="rId82"/>
  </p:handoutMasterIdLst>
  <p:sldIdLst>
    <p:sldId id="256" r:id="rId5"/>
    <p:sldId id="304" r:id="rId6"/>
    <p:sldId id="258" r:id="rId7"/>
    <p:sldId id="259" r:id="rId8"/>
    <p:sldId id="317" r:id="rId9"/>
    <p:sldId id="315" r:id="rId10"/>
    <p:sldId id="318" r:id="rId11"/>
    <p:sldId id="314" r:id="rId12"/>
    <p:sldId id="319" r:id="rId13"/>
    <p:sldId id="320" r:id="rId14"/>
    <p:sldId id="322" r:id="rId15"/>
    <p:sldId id="321" r:id="rId16"/>
    <p:sldId id="336" r:id="rId17"/>
    <p:sldId id="337" r:id="rId18"/>
    <p:sldId id="338" r:id="rId19"/>
    <p:sldId id="339" r:id="rId20"/>
    <p:sldId id="340" r:id="rId21"/>
    <p:sldId id="341" r:id="rId22"/>
    <p:sldId id="342" r:id="rId23"/>
    <p:sldId id="305" r:id="rId24"/>
    <p:sldId id="324" r:id="rId25"/>
    <p:sldId id="323" r:id="rId26"/>
    <p:sldId id="307" r:id="rId27"/>
    <p:sldId id="325" r:id="rId28"/>
    <p:sldId id="388" r:id="rId29"/>
    <p:sldId id="326" r:id="rId30"/>
    <p:sldId id="329" r:id="rId31"/>
    <p:sldId id="332" r:id="rId32"/>
    <p:sldId id="389" r:id="rId33"/>
    <p:sldId id="390" r:id="rId34"/>
    <p:sldId id="333" r:id="rId35"/>
    <p:sldId id="334" r:id="rId36"/>
    <p:sldId id="335" r:id="rId37"/>
    <p:sldId id="328" r:id="rId38"/>
    <p:sldId id="348" r:id="rId39"/>
    <p:sldId id="330" r:id="rId40"/>
    <p:sldId id="331" r:id="rId41"/>
    <p:sldId id="344" r:id="rId42"/>
    <p:sldId id="347" r:id="rId43"/>
    <p:sldId id="345" r:id="rId44"/>
    <p:sldId id="346" r:id="rId45"/>
    <p:sldId id="349" r:id="rId46"/>
    <p:sldId id="396" r:id="rId47"/>
    <p:sldId id="395" r:id="rId48"/>
    <p:sldId id="402" r:id="rId49"/>
    <p:sldId id="394" r:id="rId50"/>
    <p:sldId id="397" r:id="rId51"/>
    <p:sldId id="398" r:id="rId52"/>
    <p:sldId id="393" r:id="rId53"/>
    <p:sldId id="391" r:id="rId54"/>
    <p:sldId id="399" r:id="rId55"/>
    <p:sldId id="392" r:id="rId56"/>
    <p:sldId id="373" r:id="rId57"/>
    <p:sldId id="372" r:id="rId58"/>
    <p:sldId id="400" r:id="rId59"/>
    <p:sldId id="371" r:id="rId60"/>
    <p:sldId id="401" r:id="rId61"/>
    <p:sldId id="306" r:id="rId62"/>
    <p:sldId id="351" r:id="rId63"/>
    <p:sldId id="352" r:id="rId64"/>
    <p:sldId id="353" r:id="rId65"/>
    <p:sldId id="354" r:id="rId66"/>
    <p:sldId id="355" r:id="rId67"/>
    <p:sldId id="356" r:id="rId68"/>
    <p:sldId id="366" r:id="rId69"/>
    <p:sldId id="367" r:id="rId70"/>
    <p:sldId id="368" r:id="rId71"/>
    <p:sldId id="369" r:id="rId72"/>
    <p:sldId id="370" r:id="rId73"/>
    <p:sldId id="382" r:id="rId74"/>
    <p:sldId id="384" r:id="rId75"/>
    <p:sldId id="383" r:id="rId76"/>
    <p:sldId id="385" r:id="rId77"/>
    <p:sldId id="387" r:id="rId78"/>
    <p:sldId id="386" r:id="rId79"/>
    <p:sldId id="260" r:id="rId80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83"/>
      <p:bold r:id="rId84"/>
      <p:italic r:id="rId85"/>
      <p:boldItalic r:id="rId86"/>
    </p:embeddedFont>
    <p:embeddedFont>
      <p:font typeface="Barlow Semi Condensed Medium" panose="00000606000000000000" pitchFamily="2" charset="0"/>
      <p:regular r:id="rId87"/>
      <p:bold r:id="rId88"/>
      <p:italic r:id="rId89"/>
      <p:boldItalic r:id="rId90"/>
    </p:embeddedFont>
    <p:embeddedFont>
      <p:font typeface="Calibri" panose="020F0502020204030204" pitchFamily="34" charset="0"/>
      <p:regular r:id="rId91"/>
      <p:bold r:id="rId92"/>
      <p:italic r:id="rId93"/>
      <p:boldItalic r:id="rId94"/>
    </p:embeddedFont>
    <p:embeddedFont>
      <p:font typeface="Cambria Math" panose="02040503050406030204" pitchFamily="18" charset="0"/>
      <p:regular r:id="rId95"/>
    </p:embeddedFont>
    <p:embeddedFont>
      <p:font typeface="Consolas" panose="020B0609020204030204" pitchFamily="49" charset="0"/>
      <p:regular r:id="rId96"/>
      <p:bold r:id="rId97"/>
      <p:italic r:id="rId98"/>
      <p:boldItalic r:id="rId99"/>
    </p:embeddedFont>
    <p:embeddedFont>
      <p:font typeface="Fjalla One" panose="02000506040000020004" pitchFamily="2" charset="0"/>
      <p:regular r:id="rId100"/>
    </p:embeddedFont>
    <p:embeddedFont>
      <p:font typeface="Segoe UI" panose="020B0502040204020203" pitchFamily="34" charset="0"/>
      <p:regular r:id="rId101"/>
      <p:bold r:id="rId102"/>
      <p:italic r:id="rId103"/>
      <p:boldItalic r:id="rId104"/>
    </p:embeddedFont>
    <p:embeddedFont>
      <p:font typeface="Segoe UI Black" panose="020B0A02040204020203" pitchFamily="34" charset="0"/>
      <p:bold r:id="rId105"/>
      <p:boldItalic r:id="rId106"/>
    </p:embeddedFont>
    <p:embeddedFont>
      <p:font typeface="Segoe UI Historic" panose="020B0502040204020203" pitchFamily="34" charset="0"/>
      <p:regular r:id="rId107"/>
    </p:embeddedFont>
    <p:embeddedFont>
      <p:font typeface="Segoe UI Variable Display Semib" pitchFamily="2" charset="0"/>
      <p:bold r:id="rId108"/>
    </p:embeddedFont>
    <p:embeddedFont>
      <p:font typeface="Tahoma" panose="020B0604030504040204" pitchFamily="34" charset="0"/>
      <p:regular r:id="rId109"/>
      <p:bold r:id="rId1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6AAB"/>
    <a:srgbClr val="58AEF3"/>
    <a:srgbClr val="5EC68D"/>
    <a:srgbClr val="77C6FC"/>
    <a:srgbClr val="5691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649586-42D0-4058-A035-BEC9B03DBC07}" v="31" dt="2023-01-01T13:53:31.497"/>
    <p1510:client id="{40913944-76F0-442B-AD50-2736AC096611}" v="895" vWet="897" dt="2023-01-01T13:58:06.323"/>
    <p1510:client id="{45F2593D-56D7-452D-9BE7-534F0D7BB61C}" v="1932" dt="2023-01-02T06:55:27.949"/>
    <p1510:client id="{7ACBD617-73E0-44D3-ACD0-7F2A8106E6E8}" v="666" dt="2023-01-01T18:53:49.916"/>
  </p1510:revLst>
</p1510:revInfo>
</file>

<file path=ppt/tableStyles.xml><?xml version="1.0" encoding="utf-8"?>
<a:tblStyleLst xmlns:a="http://schemas.openxmlformats.org/drawingml/2006/main" def="{233F4942-8BC9-4261-96EE-7267397B98E8}">
  <a:tblStyle styleId="{233F4942-8BC9-4261-96EE-7267397B98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2.fntdata"/><Relationship Id="rId89" Type="http://schemas.openxmlformats.org/officeDocument/2006/relationships/font" Target="fonts/font7.fntdata"/><Relationship Id="rId112" Type="http://schemas.openxmlformats.org/officeDocument/2006/relationships/viewProps" Target="viewProps.xml"/><Relationship Id="rId16" Type="http://schemas.openxmlformats.org/officeDocument/2006/relationships/slide" Target="slides/slide12.xml"/><Relationship Id="rId107" Type="http://schemas.openxmlformats.org/officeDocument/2006/relationships/font" Target="fonts/font25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font" Target="fonts/font5.fntdata"/><Relationship Id="rId102" Type="http://schemas.openxmlformats.org/officeDocument/2006/relationships/font" Target="fonts/font20.fntdata"/><Relationship Id="rId110" Type="http://schemas.openxmlformats.org/officeDocument/2006/relationships/font" Target="fonts/font28.fntdata"/><Relationship Id="rId115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handoutMaster" Target="handoutMasters/handoutMaster1.xml"/><Relationship Id="rId90" Type="http://schemas.openxmlformats.org/officeDocument/2006/relationships/font" Target="fonts/font8.fntdata"/><Relationship Id="rId95" Type="http://schemas.openxmlformats.org/officeDocument/2006/relationships/font" Target="fonts/font13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font" Target="fonts/font18.fntdata"/><Relationship Id="rId105" Type="http://schemas.openxmlformats.org/officeDocument/2006/relationships/font" Target="fonts/font23.fntdata"/><Relationship Id="rId113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font" Target="fonts/font3.fntdata"/><Relationship Id="rId93" Type="http://schemas.openxmlformats.org/officeDocument/2006/relationships/font" Target="fonts/font11.fntdata"/><Relationship Id="rId98" Type="http://schemas.openxmlformats.org/officeDocument/2006/relationships/font" Target="fonts/font16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font" Target="fonts/font21.fntdata"/><Relationship Id="rId108" Type="http://schemas.openxmlformats.org/officeDocument/2006/relationships/font" Target="fonts/font26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font" Target="fonts/font1.fntdata"/><Relationship Id="rId88" Type="http://schemas.openxmlformats.org/officeDocument/2006/relationships/font" Target="fonts/font6.fntdata"/><Relationship Id="rId91" Type="http://schemas.openxmlformats.org/officeDocument/2006/relationships/font" Target="fonts/font9.fntdata"/><Relationship Id="rId96" Type="http://schemas.openxmlformats.org/officeDocument/2006/relationships/font" Target="fonts/font14.fntdata"/><Relationship Id="rId11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font" Target="fonts/font24.fntdata"/><Relationship Id="rId114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notesMaster" Target="notesMasters/notesMaster1.xml"/><Relationship Id="rId86" Type="http://schemas.openxmlformats.org/officeDocument/2006/relationships/font" Target="fonts/font4.fntdata"/><Relationship Id="rId94" Type="http://schemas.openxmlformats.org/officeDocument/2006/relationships/font" Target="fonts/font12.fntdata"/><Relationship Id="rId99" Type="http://schemas.openxmlformats.org/officeDocument/2006/relationships/font" Target="fonts/font17.fntdata"/><Relationship Id="rId101" Type="http://schemas.openxmlformats.org/officeDocument/2006/relationships/font" Target="fonts/font1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font" Target="fonts/font27.fntdata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font" Target="fonts/font15.fntdata"/><Relationship Id="rId104" Type="http://schemas.openxmlformats.org/officeDocument/2006/relationships/font" Target="fonts/font22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10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vi-VN" sz="1100">
                <a:solidFill>
                  <a:schemeClr val="tx1"/>
                </a:solidFill>
              </a:rPr>
              <a:t>X</a:t>
            </a:r>
            <a:r>
              <a:rPr lang="vi-VN" sz="1100" baseline="-25000">
                <a:solidFill>
                  <a:schemeClr val="tx1"/>
                </a:solidFill>
              </a:rPr>
              <a:t>2</a:t>
            </a:r>
            <a:r>
              <a:rPr lang="vi-VN">
                <a:solidFill>
                  <a:schemeClr val="tx1"/>
                </a:solidFill>
              </a:rPr>
              <a:t> </a:t>
            </a:r>
            <a:r>
              <a:rPr lang="vi-VN" sz="1100">
                <a:solidFill>
                  <a:schemeClr val="tx1"/>
                </a:solidFill>
              </a:rPr>
              <a:t>complement</a:t>
            </a:r>
            <a:r>
              <a:rPr lang="vi-VN" baseline="-25000">
                <a:solidFill>
                  <a:schemeClr val="tx1"/>
                </a:solidFill>
              </a:rPr>
              <a:t> </a:t>
            </a:r>
            <a:endParaRPr lang="en-US" baseline="-2500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38233997220386595"/>
          <c:y val="6.61581795820029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509898788215412"/>
          <c:y val="0.23097443695583492"/>
          <c:w val="0.81778596976800011"/>
          <c:h val="0.7125156683668616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50000"/>
                </a:schemeClr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Sheet1!$A$13:$A$33</c:f>
              <c:numCache>
                <c:formatCode>General</c:formatCode>
                <c:ptCount val="21"/>
              </c:numCache>
            </c:numRef>
          </c:cat>
          <c:val>
            <c:numRef>
              <c:f>Sheet1!$B$13:$B$33</c:f>
              <c:numCache>
                <c:formatCode>General</c:formatCode>
                <c:ptCount val="21"/>
                <c:pt idx="0">
                  <c:v>-0.121</c:v>
                </c:pt>
                <c:pt idx="1">
                  <c:v>-0.114</c:v>
                </c:pt>
                <c:pt idx="2">
                  <c:v>-0.1171</c:v>
                </c:pt>
                <c:pt idx="3">
                  <c:v>-0.1191</c:v>
                </c:pt>
                <c:pt idx="4">
                  <c:v>-0.129</c:v>
                </c:pt>
                <c:pt idx="5">
                  <c:v>-0.13100000000000001</c:v>
                </c:pt>
                <c:pt idx="6">
                  <c:v>-0.124</c:v>
                </c:pt>
                <c:pt idx="7">
                  <c:v>-0.121</c:v>
                </c:pt>
                <c:pt idx="8">
                  <c:v>-0.11799999999999999</c:v>
                </c:pt>
                <c:pt idx="9">
                  <c:v>-8.6999999999999994E-2</c:v>
                </c:pt>
                <c:pt idx="10">
                  <c:v>8.6999999999999994E-2</c:v>
                </c:pt>
                <c:pt idx="11">
                  <c:v>0.11799999999999999</c:v>
                </c:pt>
                <c:pt idx="12">
                  <c:v>0.121</c:v>
                </c:pt>
                <c:pt idx="13">
                  <c:v>0.124</c:v>
                </c:pt>
                <c:pt idx="14">
                  <c:v>0.13100000000000001</c:v>
                </c:pt>
                <c:pt idx="15">
                  <c:v>0.129</c:v>
                </c:pt>
                <c:pt idx="16">
                  <c:v>0.1191</c:v>
                </c:pt>
                <c:pt idx="17">
                  <c:v>0.1171</c:v>
                </c:pt>
                <c:pt idx="18">
                  <c:v>0.114</c:v>
                </c:pt>
                <c:pt idx="19">
                  <c:v>0.121</c:v>
                </c:pt>
                <c:pt idx="20">
                  <c:v>0.14299999999999999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D34-4E9E-A2B3-E9B0599FE57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tx2">
                  <a:lumMod val="75000"/>
                </a:schemeClr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cat>
            <c:numRef>
              <c:f>Sheet1!$A$13:$A$33</c:f>
              <c:numCache>
                <c:formatCode>General</c:formatCode>
                <c:ptCount val="21"/>
              </c:numCache>
            </c:numRef>
          </c:cat>
          <c:val>
            <c:numRef>
              <c:f>Sheet1!$C$13:$C$33</c:f>
              <c:numCache>
                <c:formatCode>General</c:formatCode>
                <c:ptCount val="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D34-4E9E-A2B3-E9B0599FE5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46358015"/>
        <c:axId val="1646354271"/>
      </c:lineChart>
      <c:catAx>
        <c:axId val="16463580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46354271"/>
        <c:crosses val="autoZero"/>
        <c:auto val="1"/>
        <c:lblAlgn val="ctr"/>
        <c:lblOffset val="100"/>
        <c:noMultiLvlLbl val="0"/>
      </c:catAx>
      <c:valAx>
        <c:axId val="1646354271"/>
        <c:scaling>
          <c:orientation val="minMax"/>
          <c:max val="0.2"/>
          <c:min val="-0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63580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vi-VN" sz="1100">
                <a:solidFill>
                  <a:schemeClr val="tx1"/>
                </a:solidFill>
              </a:rPr>
              <a:t>X</a:t>
            </a:r>
            <a:r>
              <a:rPr lang="vi-VN" sz="1100" baseline="-25000">
                <a:solidFill>
                  <a:schemeClr val="tx1"/>
                </a:solidFill>
              </a:rPr>
              <a:t>2</a:t>
            </a:r>
            <a:r>
              <a:rPr lang="vi-VN"/>
              <a:t> </a:t>
            </a:r>
            <a:r>
              <a:rPr lang="vi-VN" sz="1100">
                <a:solidFill>
                  <a:schemeClr val="tx1"/>
                </a:solidFill>
              </a:rPr>
              <a:t>complement</a:t>
            </a:r>
            <a:r>
              <a:rPr lang="vi-VN" baseline="-25000"/>
              <a:t> </a:t>
            </a:r>
            <a:endParaRPr lang="en-US" baseline="-25000"/>
          </a:p>
        </c:rich>
      </c:tx>
      <c:layout>
        <c:manualLayout>
          <c:xMode val="edge"/>
          <c:yMode val="edge"/>
          <c:x val="0.38233997220386595"/>
          <c:y val="6.61581795820029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509898788215412"/>
          <c:y val="0.23097443695583492"/>
          <c:w val="0.81778596976800011"/>
          <c:h val="0.7125156683668616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 cmpd="sng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50000"/>
                </a:schemeClr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Sheet1!$A$2:$A$40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Sheet1!$B$2:$B$40</c:f>
              <c:numCache>
                <c:formatCode>General</c:formatCode>
                <c:ptCount val="39"/>
                <c:pt idx="0">
                  <c:v>-0.19400000000000001</c:v>
                </c:pt>
                <c:pt idx="1">
                  <c:v>-0.19439999999999999</c:v>
                </c:pt>
                <c:pt idx="2">
                  <c:v>-0.19320000000000001</c:v>
                </c:pt>
                <c:pt idx="3">
                  <c:v>-0.19120000000000001</c:v>
                </c:pt>
                <c:pt idx="4">
                  <c:v>-0.19009999999999999</c:v>
                </c:pt>
                <c:pt idx="5">
                  <c:v>-0.18820000000000001</c:v>
                </c:pt>
                <c:pt idx="6">
                  <c:v>-0.18770000000000001</c:v>
                </c:pt>
                <c:pt idx="7">
                  <c:v>-0.1862</c:v>
                </c:pt>
                <c:pt idx="8">
                  <c:v>-0.17549999999999999</c:v>
                </c:pt>
                <c:pt idx="9">
                  <c:v>-0.17660000000000001</c:v>
                </c:pt>
                <c:pt idx="10">
                  <c:v>-0.14299999999999999</c:v>
                </c:pt>
                <c:pt idx="11">
                  <c:v>-0.121</c:v>
                </c:pt>
                <c:pt idx="12">
                  <c:v>-0.114</c:v>
                </c:pt>
                <c:pt idx="13">
                  <c:v>-0.1171</c:v>
                </c:pt>
                <c:pt idx="14">
                  <c:v>-0.1191</c:v>
                </c:pt>
                <c:pt idx="15">
                  <c:v>-0.129</c:v>
                </c:pt>
                <c:pt idx="16">
                  <c:v>-0.13100000000000001</c:v>
                </c:pt>
                <c:pt idx="17">
                  <c:v>-0.124</c:v>
                </c:pt>
                <c:pt idx="18">
                  <c:v>-0.121</c:v>
                </c:pt>
                <c:pt idx="19">
                  <c:v>-0.11799999999999999</c:v>
                </c:pt>
                <c:pt idx="20">
                  <c:v>-8.6999999999999994E-2</c:v>
                </c:pt>
                <c:pt idx="21">
                  <c:v>8.6999999999999994E-2</c:v>
                </c:pt>
                <c:pt idx="22">
                  <c:v>0.11799999999999999</c:v>
                </c:pt>
                <c:pt idx="23">
                  <c:v>0.121</c:v>
                </c:pt>
                <c:pt idx="24">
                  <c:v>0.124</c:v>
                </c:pt>
                <c:pt idx="25">
                  <c:v>0.13100000000000001</c:v>
                </c:pt>
                <c:pt idx="26">
                  <c:v>0.129</c:v>
                </c:pt>
                <c:pt idx="27">
                  <c:v>0.1191</c:v>
                </c:pt>
                <c:pt idx="28">
                  <c:v>0.1171</c:v>
                </c:pt>
                <c:pt idx="29">
                  <c:v>0.114</c:v>
                </c:pt>
                <c:pt idx="30">
                  <c:v>0.121</c:v>
                </c:pt>
                <c:pt idx="31">
                  <c:v>0.14299999999999999</c:v>
                </c:pt>
                <c:pt idx="32">
                  <c:v>0.17660000000000001</c:v>
                </c:pt>
                <c:pt idx="33">
                  <c:v>0.17549999999999999</c:v>
                </c:pt>
                <c:pt idx="34">
                  <c:v>0.1862</c:v>
                </c:pt>
                <c:pt idx="35">
                  <c:v>0.18770000000000001</c:v>
                </c:pt>
                <c:pt idx="36">
                  <c:v>0.18820000000000001</c:v>
                </c:pt>
                <c:pt idx="37">
                  <c:v>0.19120000000000001</c:v>
                </c:pt>
                <c:pt idx="38">
                  <c:v>0.19439999999999999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CB5D-4544-8681-9A353FC34FF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tx2">
                  <a:lumMod val="75000"/>
                </a:schemeClr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cat>
            <c:strRef>
              <c:f>Sheet1!$A$2:$A$40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Sheet1!$C$2:$C$40</c:f>
              <c:numCache>
                <c:formatCode>General</c:formatCode>
                <c:ptCount val="3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B5D-4544-8681-9A353FC34F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46358015"/>
        <c:axId val="1646354271"/>
      </c:lineChart>
      <c:catAx>
        <c:axId val="16463580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46354271"/>
        <c:crosses val="autoZero"/>
        <c:auto val="1"/>
        <c:lblAlgn val="ctr"/>
        <c:lblOffset val="100"/>
        <c:noMultiLvlLbl val="0"/>
      </c:catAx>
      <c:valAx>
        <c:axId val="1646354271"/>
        <c:scaling>
          <c:orientation val="minMax"/>
          <c:max val="0.2"/>
          <c:min val="-0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63580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vi-VN" sz="1100">
                <a:solidFill>
                  <a:schemeClr val="tx1"/>
                </a:solidFill>
              </a:rPr>
              <a:t>X</a:t>
            </a:r>
            <a:r>
              <a:rPr lang="vi-VN" sz="1100" baseline="-25000">
                <a:solidFill>
                  <a:schemeClr val="tx1"/>
                </a:solidFill>
              </a:rPr>
              <a:t>3</a:t>
            </a:r>
            <a:r>
              <a:rPr lang="vi-VN"/>
              <a:t> </a:t>
            </a:r>
            <a:r>
              <a:rPr lang="vi-VN" sz="1100">
                <a:solidFill>
                  <a:schemeClr val="tx1"/>
                </a:solidFill>
              </a:rPr>
              <a:t>complement</a:t>
            </a:r>
            <a:r>
              <a:rPr lang="vi-VN" baseline="-25000"/>
              <a:t> </a:t>
            </a:r>
            <a:endParaRPr lang="en-US" baseline="-25000"/>
          </a:p>
        </c:rich>
      </c:tx>
      <c:layout>
        <c:manualLayout>
          <c:xMode val="edge"/>
          <c:yMode val="edge"/>
          <c:x val="0.38986685711068375"/>
          <c:y val="3.408485372963954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646833666163332"/>
          <c:y val="0.25059930230617711"/>
          <c:w val="0.80780544432570434"/>
          <c:h val="0.6798375672779534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50000"/>
                </a:schemeClr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Sheet1!$A$2:$A$40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Sheet1!$B$2:$B$40</c:f>
              <c:numCache>
                <c:formatCode>General</c:formatCode>
                <c:ptCount val="39"/>
                <c:pt idx="0">
                  <c:v>-0.15</c:v>
                </c:pt>
                <c:pt idx="1">
                  <c:v>-0.161</c:v>
                </c:pt>
                <c:pt idx="2">
                  <c:v>-0.158</c:v>
                </c:pt>
                <c:pt idx="3">
                  <c:v>-0.14199999999999999</c:v>
                </c:pt>
                <c:pt idx="4">
                  <c:v>-0.121</c:v>
                </c:pt>
                <c:pt idx="5">
                  <c:v>-0.11700000000000001</c:v>
                </c:pt>
                <c:pt idx="6">
                  <c:v>-0.156</c:v>
                </c:pt>
                <c:pt idx="7">
                  <c:v>-0.17199999999999999</c:v>
                </c:pt>
                <c:pt idx="8">
                  <c:v>-0.18</c:v>
                </c:pt>
                <c:pt idx="9">
                  <c:v>-0.16700000000000001</c:v>
                </c:pt>
                <c:pt idx="10">
                  <c:v>0.15</c:v>
                </c:pt>
                <c:pt idx="11">
                  <c:v>0.17499999999999999</c:v>
                </c:pt>
                <c:pt idx="12">
                  <c:v>0.1678</c:v>
                </c:pt>
                <c:pt idx="13">
                  <c:v>0.16520000000000001</c:v>
                </c:pt>
                <c:pt idx="14">
                  <c:v>0.153</c:v>
                </c:pt>
                <c:pt idx="15">
                  <c:v>7.0000000000000007E-2</c:v>
                </c:pt>
                <c:pt idx="16">
                  <c:v>0.114</c:v>
                </c:pt>
                <c:pt idx="17">
                  <c:v>0.1502</c:v>
                </c:pt>
                <c:pt idx="18">
                  <c:v>0.188</c:v>
                </c:pt>
                <c:pt idx="19">
                  <c:v>0.17799999999999999</c:v>
                </c:pt>
                <c:pt idx="20">
                  <c:v>-0.17</c:v>
                </c:pt>
                <c:pt idx="21">
                  <c:v>-0.192</c:v>
                </c:pt>
                <c:pt idx="22">
                  <c:v>-0.17299999999999999</c:v>
                </c:pt>
                <c:pt idx="23">
                  <c:v>-0.17199999999999999</c:v>
                </c:pt>
                <c:pt idx="24">
                  <c:v>-0.17699999999999999</c:v>
                </c:pt>
                <c:pt idx="25">
                  <c:v>-0.12</c:v>
                </c:pt>
                <c:pt idx="26">
                  <c:v>-0.112</c:v>
                </c:pt>
                <c:pt idx="27">
                  <c:v>-0.152</c:v>
                </c:pt>
                <c:pt idx="28">
                  <c:v>-0.1492</c:v>
                </c:pt>
                <c:pt idx="29">
                  <c:v>-0.18590000000000001</c:v>
                </c:pt>
                <c:pt idx="30">
                  <c:v>0.17499999999999999</c:v>
                </c:pt>
                <c:pt idx="31">
                  <c:v>0.1678</c:v>
                </c:pt>
                <c:pt idx="32">
                  <c:v>0.16520000000000001</c:v>
                </c:pt>
                <c:pt idx="33">
                  <c:v>0.153</c:v>
                </c:pt>
                <c:pt idx="34">
                  <c:v>0.12</c:v>
                </c:pt>
                <c:pt idx="35">
                  <c:v>0.13400000000000001</c:v>
                </c:pt>
                <c:pt idx="36">
                  <c:v>0.17019999999999999</c:v>
                </c:pt>
                <c:pt idx="37">
                  <c:v>0.188</c:v>
                </c:pt>
                <c:pt idx="38">
                  <c:v>0.17799999999999999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D94-4A46-B70C-5C8A844C77F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tx2">
                  <a:lumMod val="75000"/>
                </a:schemeClr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cat>
            <c:strRef>
              <c:f>Sheet1!$A$2:$A$40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Sheet1!$C$2:$C$40</c:f>
              <c:numCache>
                <c:formatCode>General</c:formatCode>
                <c:ptCount val="3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D94-4A46-B70C-5C8A844C77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46358015"/>
        <c:axId val="1646354271"/>
      </c:lineChart>
      <c:catAx>
        <c:axId val="16463580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46354271"/>
        <c:crosses val="autoZero"/>
        <c:auto val="1"/>
        <c:lblAlgn val="ctr"/>
        <c:lblOffset val="100"/>
        <c:noMultiLvlLbl val="0"/>
      </c:catAx>
      <c:valAx>
        <c:axId val="1646354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63580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vi-VN" sz="1100">
                <a:solidFill>
                  <a:schemeClr val="tx1"/>
                </a:solidFill>
              </a:rPr>
              <a:t>X</a:t>
            </a:r>
            <a:r>
              <a:rPr lang="vi-VN" sz="1100" baseline="-25000">
                <a:solidFill>
                  <a:schemeClr val="tx1"/>
                </a:solidFill>
              </a:rPr>
              <a:t>1</a:t>
            </a:r>
            <a:r>
              <a:rPr lang="vi-VN">
                <a:solidFill>
                  <a:schemeClr val="tx1"/>
                </a:solidFill>
              </a:rPr>
              <a:t> </a:t>
            </a:r>
            <a:r>
              <a:rPr lang="vi-VN" sz="1100">
                <a:solidFill>
                  <a:schemeClr val="tx1"/>
                </a:solidFill>
              </a:rPr>
              <a:t>complement</a:t>
            </a:r>
            <a:r>
              <a:rPr lang="vi-VN" baseline="-25000">
                <a:solidFill>
                  <a:schemeClr val="tx1"/>
                </a:solidFill>
              </a:rPr>
              <a:t> </a:t>
            </a:r>
            <a:endParaRPr lang="en-US" baseline="-2500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38233997220386595"/>
          <c:y val="6.61581795820029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705272079109337"/>
          <c:y val="0.22502131908076664"/>
          <c:w val="0.81778596976800011"/>
          <c:h val="0.7125156683668616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50000"/>
                </a:schemeClr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Sheet1!$A$2:$A$40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Sheet1!$B$2:$B$40</c:f>
              <c:numCache>
                <c:formatCode>General</c:formatCode>
                <c:ptCount val="39"/>
                <c:pt idx="0">
                  <c:v>-0.15</c:v>
                </c:pt>
                <c:pt idx="1">
                  <c:v>-0.15</c:v>
                </c:pt>
                <c:pt idx="2">
                  <c:v>-0.15</c:v>
                </c:pt>
                <c:pt idx="3">
                  <c:v>-0.15</c:v>
                </c:pt>
                <c:pt idx="4">
                  <c:v>-0.15</c:v>
                </c:pt>
                <c:pt idx="5">
                  <c:v>-0.15</c:v>
                </c:pt>
                <c:pt idx="6">
                  <c:v>-0.15</c:v>
                </c:pt>
                <c:pt idx="7">
                  <c:v>-0.15</c:v>
                </c:pt>
                <c:pt idx="8">
                  <c:v>-0.15</c:v>
                </c:pt>
                <c:pt idx="9">
                  <c:v>-0.15</c:v>
                </c:pt>
                <c:pt idx="10">
                  <c:v>-0.15</c:v>
                </c:pt>
                <c:pt idx="11">
                  <c:v>-0.15</c:v>
                </c:pt>
                <c:pt idx="12">
                  <c:v>-0.15</c:v>
                </c:pt>
                <c:pt idx="13">
                  <c:v>-0.15</c:v>
                </c:pt>
                <c:pt idx="14">
                  <c:v>-0.15</c:v>
                </c:pt>
                <c:pt idx="15">
                  <c:v>-0.15</c:v>
                </c:pt>
                <c:pt idx="16">
                  <c:v>-0.15</c:v>
                </c:pt>
                <c:pt idx="17">
                  <c:v>-0.15</c:v>
                </c:pt>
                <c:pt idx="18">
                  <c:v>-0.15</c:v>
                </c:pt>
                <c:pt idx="19">
                  <c:v>-0.15</c:v>
                </c:pt>
                <c:pt idx="20">
                  <c:v>-0.15</c:v>
                </c:pt>
                <c:pt idx="21">
                  <c:v>-0.15</c:v>
                </c:pt>
                <c:pt idx="22">
                  <c:v>-0.15</c:v>
                </c:pt>
                <c:pt idx="23">
                  <c:v>-0.15</c:v>
                </c:pt>
                <c:pt idx="24">
                  <c:v>-0.15</c:v>
                </c:pt>
                <c:pt idx="25">
                  <c:v>-0.15</c:v>
                </c:pt>
                <c:pt idx="26">
                  <c:v>-0.15</c:v>
                </c:pt>
                <c:pt idx="27">
                  <c:v>-0.15</c:v>
                </c:pt>
                <c:pt idx="28">
                  <c:v>-0.15</c:v>
                </c:pt>
                <c:pt idx="29">
                  <c:v>-0.15</c:v>
                </c:pt>
                <c:pt idx="30">
                  <c:v>-0.15</c:v>
                </c:pt>
                <c:pt idx="31">
                  <c:v>-0.15</c:v>
                </c:pt>
                <c:pt idx="32">
                  <c:v>-0.15</c:v>
                </c:pt>
                <c:pt idx="33">
                  <c:v>-0.15</c:v>
                </c:pt>
                <c:pt idx="34">
                  <c:v>-0.15</c:v>
                </c:pt>
                <c:pt idx="35">
                  <c:v>-0.15</c:v>
                </c:pt>
                <c:pt idx="36">
                  <c:v>-0.15</c:v>
                </c:pt>
                <c:pt idx="37">
                  <c:v>-0.15</c:v>
                </c:pt>
                <c:pt idx="38">
                  <c:v>-0.15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6B4-42BD-A6F6-6BC8B52DB15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tx2">
                  <a:lumMod val="75000"/>
                </a:schemeClr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cat>
            <c:strRef>
              <c:f>Sheet1!$A$2:$A$40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Sheet1!$C$2:$C$40</c:f>
              <c:numCache>
                <c:formatCode>General</c:formatCode>
                <c:ptCount val="3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6B4-42BD-A6F6-6BC8B52DB1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46358015"/>
        <c:axId val="1646354271"/>
      </c:lineChart>
      <c:catAx>
        <c:axId val="16463580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46354271"/>
        <c:crosses val="autoZero"/>
        <c:auto val="1"/>
        <c:lblAlgn val="ctr"/>
        <c:lblOffset val="100"/>
        <c:noMultiLvlLbl val="0"/>
      </c:catAx>
      <c:valAx>
        <c:axId val="1646354271"/>
        <c:scaling>
          <c:orientation val="minMax"/>
          <c:max val="2.0000000000000004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63580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vi-VN" sz="800">
                <a:solidFill>
                  <a:schemeClr val="tx1"/>
                </a:solidFill>
              </a:rPr>
              <a:t>X</a:t>
            </a:r>
            <a:r>
              <a:rPr lang="vi-VN" sz="800" baseline="-25000">
                <a:solidFill>
                  <a:schemeClr val="tx1"/>
                </a:solidFill>
              </a:rPr>
              <a:t>3</a:t>
            </a:r>
            <a:r>
              <a:rPr lang="vi-VN"/>
              <a:t> </a:t>
            </a:r>
            <a:r>
              <a:rPr lang="vi-VN" sz="800">
                <a:solidFill>
                  <a:schemeClr val="tx1"/>
                </a:solidFill>
              </a:rPr>
              <a:t>complement</a:t>
            </a:r>
            <a:r>
              <a:rPr lang="vi-VN" baseline="-25000"/>
              <a:t> </a:t>
            </a:r>
            <a:endParaRPr lang="en-US" baseline="-25000"/>
          </a:p>
        </c:rich>
      </c:tx>
      <c:layout>
        <c:manualLayout>
          <c:xMode val="edge"/>
          <c:yMode val="edge"/>
          <c:x val="0.31738064128636606"/>
          <c:y val="3.40848015791582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868127742956262"/>
          <c:y val="0.20297387070070322"/>
          <c:w val="0.86337956278984573"/>
          <c:h val="0.7274629988834273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50000"/>
                </a:schemeClr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Sheet1!$A$2:$A$40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Sheet1!$B$2:$B$40</c:f>
              <c:numCache>
                <c:formatCode>General</c:formatCode>
                <c:ptCount val="39"/>
                <c:pt idx="0">
                  <c:v>-0.15</c:v>
                </c:pt>
                <c:pt idx="1">
                  <c:v>-0.161</c:v>
                </c:pt>
                <c:pt idx="2">
                  <c:v>-0.158</c:v>
                </c:pt>
                <c:pt idx="3">
                  <c:v>-0.14199999999999999</c:v>
                </c:pt>
                <c:pt idx="4">
                  <c:v>-0.121</c:v>
                </c:pt>
                <c:pt idx="5">
                  <c:v>-0.11700000000000001</c:v>
                </c:pt>
                <c:pt idx="6">
                  <c:v>-0.156</c:v>
                </c:pt>
                <c:pt idx="7">
                  <c:v>-0.17199999999999999</c:v>
                </c:pt>
                <c:pt idx="8">
                  <c:v>-0.18</c:v>
                </c:pt>
                <c:pt idx="9">
                  <c:v>-0.16700000000000001</c:v>
                </c:pt>
                <c:pt idx="10">
                  <c:v>0.15</c:v>
                </c:pt>
                <c:pt idx="11">
                  <c:v>0.17499999999999999</c:v>
                </c:pt>
                <c:pt idx="12">
                  <c:v>0.1678</c:v>
                </c:pt>
                <c:pt idx="13">
                  <c:v>0.16520000000000001</c:v>
                </c:pt>
                <c:pt idx="14">
                  <c:v>0.153</c:v>
                </c:pt>
                <c:pt idx="15">
                  <c:v>7.0000000000000007E-2</c:v>
                </c:pt>
                <c:pt idx="16">
                  <c:v>0.114</c:v>
                </c:pt>
                <c:pt idx="17">
                  <c:v>0.1502</c:v>
                </c:pt>
                <c:pt idx="18">
                  <c:v>0.188</c:v>
                </c:pt>
                <c:pt idx="19">
                  <c:v>0.17799999999999999</c:v>
                </c:pt>
                <c:pt idx="20">
                  <c:v>-0.17</c:v>
                </c:pt>
                <c:pt idx="21">
                  <c:v>-0.192</c:v>
                </c:pt>
                <c:pt idx="22">
                  <c:v>-0.17299999999999999</c:v>
                </c:pt>
                <c:pt idx="23">
                  <c:v>-0.17199999999999999</c:v>
                </c:pt>
                <c:pt idx="24">
                  <c:v>-0.17699999999999999</c:v>
                </c:pt>
                <c:pt idx="25">
                  <c:v>-0.12</c:v>
                </c:pt>
                <c:pt idx="26">
                  <c:v>-0.112</c:v>
                </c:pt>
                <c:pt idx="27">
                  <c:v>-0.152</c:v>
                </c:pt>
                <c:pt idx="28">
                  <c:v>-0.1492</c:v>
                </c:pt>
                <c:pt idx="29">
                  <c:v>-0.18590000000000001</c:v>
                </c:pt>
                <c:pt idx="30">
                  <c:v>0.17499999999999999</c:v>
                </c:pt>
                <c:pt idx="31">
                  <c:v>0.1678</c:v>
                </c:pt>
                <c:pt idx="32">
                  <c:v>0.16520000000000001</c:v>
                </c:pt>
                <c:pt idx="33">
                  <c:v>0.153</c:v>
                </c:pt>
                <c:pt idx="34">
                  <c:v>0.12</c:v>
                </c:pt>
                <c:pt idx="35">
                  <c:v>0.13400000000000001</c:v>
                </c:pt>
                <c:pt idx="36">
                  <c:v>0.17019999999999999</c:v>
                </c:pt>
                <c:pt idx="37">
                  <c:v>0.188</c:v>
                </c:pt>
                <c:pt idx="38">
                  <c:v>0.17799999999999999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CC3-4915-A8DE-796D4584EAB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tx2">
                  <a:lumMod val="75000"/>
                </a:schemeClr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cat>
            <c:strRef>
              <c:f>Sheet1!$A$2:$A$40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Sheet1!$C$2:$C$40</c:f>
              <c:numCache>
                <c:formatCode>General</c:formatCode>
                <c:ptCount val="3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CC3-4915-A8DE-796D4584EA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46358015"/>
        <c:axId val="1646354271"/>
      </c:lineChart>
      <c:catAx>
        <c:axId val="16463580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46354271"/>
        <c:crosses val="autoZero"/>
        <c:auto val="1"/>
        <c:lblAlgn val="ctr"/>
        <c:lblOffset val="100"/>
        <c:noMultiLvlLbl val="0"/>
      </c:catAx>
      <c:valAx>
        <c:axId val="1646354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63580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vi-VN" sz="800">
                <a:solidFill>
                  <a:schemeClr val="tx1"/>
                </a:solidFill>
              </a:rPr>
              <a:t>X</a:t>
            </a:r>
            <a:r>
              <a:rPr lang="vi-VN" sz="800" baseline="-25000">
                <a:solidFill>
                  <a:schemeClr val="tx1"/>
                </a:solidFill>
              </a:rPr>
              <a:t>1</a:t>
            </a:r>
            <a:r>
              <a:rPr lang="vi-VN">
                <a:solidFill>
                  <a:schemeClr val="tx1"/>
                </a:solidFill>
              </a:rPr>
              <a:t> </a:t>
            </a:r>
            <a:r>
              <a:rPr lang="vi-VN" sz="800">
                <a:solidFill>
                  <a:schemeClr val="tx1"/>
                </a:solidFill>
              </a:rPr>
              <a:t>complement</a:t>
            </a:r>
            <a:r>
              <a:rPr lang="vi-VN" baseline="-25000">
                <a:solidFill>
                  <a:schemeClr val="tx1"/>
                </a:solidFill>
              </a:rPr>
              <a:t> </a:t>
            </a:r>
            <a:endParaRPr lang="en-US" baseline="-2500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9588059442389336"/>
          <c:y val="4.064188288407214E-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1113272590652366"/>
          <c:y val="0.18392652361759354"/>
          <c:w val="0.78886727409347634"/>
          <c:h val="0.7536105265065324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50000"/>
                </a:schemeClr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Sheet1!$A$2:$A$40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Sheet1!$B$2:$B$40</c:f>
              <c:numCache>
                <c:formatCode>General</c:formatCode>
                <c:ptCount val="39"/>
                <c:pt idx="0">
                  <c:v>-0.15</c:v>
                </c:pt>
                <c:pt idx="1">
                  <c:v>-0.15</c:v>
                </c:pt>
                <c:pt idx="2">
                  <c:v>-0.15</c:v>
                </c:pt>
                <c:pt idx="3">
                  <c:v>-0.15</c:v>
                </c:pt>
                <c:pt idx="4">
                  <c:v>-0.15</c:v>
                </c:pt>
                <c:pt idx="5">
                  <c:v>-0.15</c:v>
                </c:pt>
                <c:pt idx="6">
                  <c:v>-0.15</c:v>
                </c:pt>
                <c:pt idx="7">
                  <c:v>-0.15</c:v>
                </c:pt>
                <c:pt idx="8">
                  <c:v>-0.15</c:v>
                </c:pt>
                <c:pt idx="9">
                  <c:v>-0.15</c:v>
                </c:pt>
                <c:pt idx="10">
                  <c:v>-0.15</c:v>
                </c:pt>
                <c:pt idx="11">
                  <c:v>-0.15</c:v>
                </c:pt>
                <c:pt idx="12">
                  <c:v>-0.15</c:v>
                </c:pt>
                <c:pt idx="13">
                  <c:v>-0.15</c:v>
                </c:pt>
                <c:pt idx="14">
                  <c:v>-0.15</c:v>
                </c:pt>
                <c:pt idx="15">
                  <c:v>-0.15</c:v>
                </c:pt>
                <c:pt idx="16">
                  <c:v>-0.15</c:v>
                </c:pt>
                <c:pt idx="17">
                  <c:v>-0.15</c:v>
                </c:pt>
                <c:pt idx="18">
                  <c:v>-0.15</c:v>
                </c:pt>
                <c:pt idx="19">
                  <c:v>-0.15</c:v>
                </c:pt>
                <c:pt idx="20">
                  <c:v>-0.15</c:v>
                </c:pt>
                <c:pt idx="21">
                  <c:v>-0.15</c:v>
                </c:pt>
                <c:pt idx="22">
                  <c:v>-0.15</c:v>
                </c:pt>
                <c:pt idx="23">
                  <c:v>-0.15</c:v>
                </c:pt>
                <c:pt idx="24">
                  <c:v>-0.15</c:v>
                </c:pt>
                <c:pt idx="25">
                  <c:v>-0.15</c:v>
                </c:pt>
                <c:pt idx="26">
                  <c:v>-0.15</c:v>
                </c:pt>
                <c:pt idx="27">
                  <c:v>-0.15</c:v>
                </c:pt>
                <c:pt idx="28">
                  <c:v>-0.15</c:v>
                </c:pt>
                <c:pt idx="29">
                  <c:v>-0.15</c:v>
                </c:pt>
                <c:pt idx="30">
                  <c:v>-0.15</c:v>
                </c:pt>
                <c:pt idx="31">
                  <c:v>-0.15</c:v>
                </c:pt>
                <c:pt idx="32">
                  <c:v>-0.15</c:v>
                </c:pt>
                <c:pt idx="33">
                  <c:v>-0.15</c:v>
                </c:pt>
                <c:pt idx="34">
                  <c:v>-0.15</c:v>
                </c:pt>
                <c:pt idx="35">
                  <c:v>-0.15</c:v>
                </c:pt>
                <c:pt idx="36">
                  <c:v>-0.15</c:v>
                </c:pt>
                <c:pt idx="37">
                  <c:v>-0.15</c:v>
                </c:pt>
                <c:pt idx="38">
                  <c:v>-0.15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FD3-4150-B9FA-061FF240ED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tx2">
                  <a:lumMod val="75000"/>
                </a:schemeClr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cat>
            <c:strRef>
              <c:f>Sheet1!$A$2:$A$40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Sheet1!$C$2:$C$40</c:f>
              <c:numCache>
                <c:formatCode>General</c:formatCode>
                <c:ptCount val="3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FD3-4150-B9FA-061FF240ED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46358015"/>
        <c:axId val="1646354271"/>
      </c:lineChart>
      <c:catAx>
        <c:axId val="16463580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46354271"/>
        <c:crosses val="autoZero"/>
        <c:auto val="1"/>
        <c:lblAlgn val="ctr"/>
        <c:lblOffset val="100"/>
        <c:noMultiLvlLbl val="0"/>
      </c:catAx>
      <c:valAx>
        <c:axId val="1646354271"/>
        <c:scaling>
          <c:orientation val="minMax"/>
          <c:max val="2.0000000000000004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63580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0BE87-8BFF-0620-A359-F515F559FC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29135-CA36-4BE6-8839-08C2DD5F9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3665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3546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0371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76107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60581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g86fa6133bc_4_21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9" name="Google Shape;2339;g86fa6133bc_4_21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67300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976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g8714a43093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7" name="Google Shape;2637;g8714a43093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2" name="Google Shape;3622;g8714a43093_5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3" name="Google Shape;3623;g8714a43093_5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7042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g8714a43093_5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8" name="Google Shape;2618;g8714a43093_5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g8714a43093_1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7" name="Google Shape;3007;g8714a43093_1_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47823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g8714a43093_1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7" name="Google Shape;3007;g8714a43093_1_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g8714a43093_1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7" name="Google Shape;3007;g8714a43093_1_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31841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184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5065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4069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086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6203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ECD4E4CC-1FA9-5498-AA8B-2E2634E28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1B479-0D21-01AB-EDE8-0222193E98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37FDFD-19C6-71F6-72F8-A630BF16A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414619-9D60-9DD9-D3EB-4A8E5533ED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50D4-44F7-114C-C09B-462E3B5C21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3B40FF3-9E26-88CD-7EC0-3F7ED4D6994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FAA150-4F3A-42A9-D1BA-22EF1547B06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FC06461-7ADC-3783-894F-6CC609A274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C46FF1-A4EB-0CD7-49D7-5DCD16BA23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fld id="{BEA52142-B236-4FFD-904E-975F88B8D5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F84C9E-66DB-373C-80BB-5E26047D6A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1F8190-400E-E765-D335-471A6398DB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CUSTOM_7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5B5ADE-A5C1-B734-3972-8A67B50F3C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3272FF-4F39-9FE4-AF52-4905A1DE62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>
  <p:cSld name="CUSTOM_8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>
            <a:spLocks noGrp="1"/>
          </p:cNvSpPr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7"/>
          <p:cNvSpPr txBox="1">
            <a:spLocks noGrp="1"/>
          </p:cNvSpPr>
          <p:nvPr>
            <p:ph type="subTitle" idx="1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3" name="Google Shape;763;p17"/>
          <p:cNvSpPr txBox="1">
            <a:spLocks noGrp="1"/>
          </p:cNvSpPr>
          <p:nvPr>
            <p:ph type="subTitle" idx="2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4" name="Google Shape;764;p17"/>
          <p:cNvSpPr txBox="1">
            <a:spLocks noGrp="1"/>
          </p:cNvSpPr>
          <p:nvPr>
            <p:ph type="subTitle" idx="3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5" name="Google Shape;765;p17"/>
          <p:cNvSpPr txBox="1">
            <a:spLocks noGrp="1"/>
          </p:cNvSpPr>
          <p:nvPr>
            <p:ph type="subTitle" idx="4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6" name="Google Shape;766;p17"/>
          <p:cNvSpPr txBox="1">
            <a:spLocks noGrp="1"/>
          </p:cNvSpPr>
          <p:nvPr>
            <p:ph type="subTitle" idx="5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7" name="Google Shape;767;p17"/>
          <p:cNvSpPr txBox="1">
            <a:spLocks noGrp="1"/>
          </p:cNvSpPr>
          <p:nvPr>
            <p:ph type="subTitle" idx="6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8" name="Google Shape;768;p17"/>
          <p:cNvSpPr txBox="1">
            <a:spLocks noGrp="1"/>
          </p:cNvSpPr>
          <p:nvPr>
            <p:ph type="subTitle" idx="7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9" name="Google Shape;769;p17"/>
          <p:cNvSpPr txBox="1">
            <a:spLocks noGrp="1"/>
          </p:cNvSpPr>
          <p:nvPr>
            <p:ph type="subTitle" idx="8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0" name="Google Shape;770;p17"/>
          <p:cNvSpPr txBox="1">
            <a:spLocks noGrp="1"/>
          </p:cNvSpPr>
          <p:nvPr>
            <p:ph type="subTitle" idx="9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1" name="Google Shape;771;p17"/>
          <p:cNvSpPr txBox="1">
            <a:spLocks noGrp="1"/>
          </p:cNvSpPr>
          <p:nvPr>
            <p:ph type="subTitle" idx="13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2" name="Google Shape;772;p17"/>
          <p:cNvSpPr txBox="1">
            <a:spLocks noGrp="1"/>
          </p:cNvSpPr>
          <p:nvPr>
            <p:ph type="subTitle" idx="14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3" name="Google Shape;773;p17"/>
          <p:cNvSpPr txBox="1">
            <a:spLocks noGrp="1"/>
          </p:cNvSpPr>
          <p:nvPr>
            <p:ph type="subTitle" idx="15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774" name="Google Shape;774;p17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17"/>
          <p:cNvCxnSpPr/>
          <p:nvPr/>
        </p:nvCxnSpPr>
        <p:spPr>
          <a:xfrm rot="10800000" flipH="1">
            <a:off x="1562083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5829305" y="687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17"/>
          <p:cNvSpPr/>
          <p:nvPr/>
        </p:nvSpPr>
        <p:spPr>
          <a:xfrm>
            <a:off x="5827050" y="661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17"/>
          <p:cNvSpPr/>
          <p:nvPr/>
        </p:nvSpPr>
        <p:spPr>
          <a:xfrm>
            <a:off x="5865794" y="1052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17"/>
          <p:cNvSpPr/>
          <p:nvPr/>
        </p:nvSpPr>
        <p:spPr>
          <a:xfrm>
            <a:off x="5863552" y="1026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17"/>
          <p:cNvSpPr/>
          <p:nvPr/>
        </p:nvSpPr>
        <p:spPr>
          <a:xfrm>
            <a:off x="5905382" y="1447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17"/>
          <p:cNvSpPr/>
          <p:nvPr/>
        </p:nvSpPr>
        <p:spPr>
          <a:xfrm>
            <a:off x="5903140" y="1425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B7EC07-4A2F-F222-52B1-E93AF12FA3F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EF1D7A-449B-822B-45DA-0C4F45575C5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0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"/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18"/>
          <p:cNvSpPr txBox="1">
            <a:spLocks noGrp="1"/>
          </p:cNvSpPr>
          <p:nvPr>
            <p:ph type="subTitle" idx="1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843" name="Google Shape;843;p18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4" name="Google Shape;844;p18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5" name="Google Shape;845;p18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6" name="Google Shape;846;p18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847" name="Google Shape;847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852" name="Google Shape;852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18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859" name="Google Shape;859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62" name="Google Shape;862;p18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3" name="Google Shape;863;p18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864" name="Google Shape;86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18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871" name="Google Shape;87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p18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18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2" name="Google Shape;882;p18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3" name="Google Shape;883;p18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884" name="Google Shape;88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8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891" name="Google Shape;89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896" name="Google Shape;896;p1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18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901" name="Google Shape;901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908" name="Google Shape;908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70A451-09E1-B028-C8A6-C1A36C6E75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D9D75B-F6D1-EE8F-BF9C-81B1143247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C500B7-DC3B-1023-DDC0-FC29412A2E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1E9BB-BA99-FAE1-17F1-3913027E5E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ed numbers">
  <p:cSld name="CUSTOM_11"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20"/>
          <p:cNvSpPr txBox="1">
            <a:spLocks noGrp="1"/>
          </p:cNvSpPr>
          <p:nvPr>
            <p:ph type="title" hasCustomPrompt="1"/>
          </p:nvPr>
        </p:nvSpPr>
        <p:spPr>
          <a:xfrm>
            <a:off x="2825496" y="704088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7" name="Google Shape;987;p20"/>
          <p:cNvSpPr txBox="1">
            <a:spLocks noGrp="1"/>
          </p:cNvSpPr>
          <p:nvPr>
            <p:ph type="subTitle" idx="1"/>
          </p:nvPr>
        </p:nvSpPr>
        <p:spPr>
          <a:xfrm>
            <a:off x="2825496" y="1225296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88" name="Google Shape;988;p20"/>
          <p:cNvSpPr txBox="1">
            <a:spLocks noGrp="1"/>
          </p:cNvSpPr>
          <p:nvPr>
            <p:ph type="title" idx="2" hasCustomPrompt="1"/>
          </p:nvPr>
        </p:nvSpPr>
        <p:spPr>
          <a:xfrm>
            <a:off x="2825496" y="218541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0"/>
          <p:cNvSpPr txBox="1">
            <a:spLocks noGrp="1"/>
          </p:cNvSpPr>
          <p:nvPr>
            <p:ph type="subTitle" idx="3"/>
          </p:nvPr>
        </p:nvSpPr>
        <p:spPr>
          <a:xfrm>
            <a:off x="2825496" y="2697480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90" name="Google Shape;990;p20"/>
          <p:cNvSpPr txBox="1">
            <a:spLocks noGrp="1"/>
          </p:cNvSpPr>
          <p:nvPr>
            <p:ph type="title" idx="4" hasCustomPrompt="1"/>
          </p:nvPr>
        </p:nvSpPr>
        <p:spPr>
          <a:xfrm>
            <a:off x="2825496" y="364845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0"/>
          <p:cNvSpPr txBox="1">
            <a:spLocks noGrp="1"/>
          </p:cNvSpPr>
          <p:nvPr>
            <p:ph type="subTitle" idx="5"/>
          </p:nvPr>
        </p:nvSpPr>
        <p:spPr>
          <a:xfrm>
            <a:off x="2834640" y="4169664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992" name="Google Shape;992;p20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3" name="Google Shape;993;p20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4" name="Google Shape;994;p20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5" name="Google Shape;995;p20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6" name="Google Shape;996;p20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97" name="Google Shape;997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3" name="Google Shape;1003;p20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004" name="Google Shape;1004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" name="Google Shape;1008;p20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009" name="Google Shape;1009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" name="Google Shape;1013;p20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014" name="Google Shape;1014;p2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" name="Google Shape;1020;p20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021" name="Google Shape;102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24" name="Google Shape;1024;p20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5" name="Google Shape;1025;p20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6" name="Google Shape;1026;p20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27" name="Google Shape;1027;p20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028" name="Google Shape;1028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20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035" name="Google Shape;1035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9" name="Google Shape;1039;p20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040" name="Google Shape;1040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4" name="Google Shape;1044;p20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20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20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20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20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20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0" name="Google Shape;1050;p20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051" name="Google Shape;105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" name="Google Shape;1054;p20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055" name="Google Shape;1055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20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059" name="Google Shape;1059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0B710F-AC6F-141D-D34A-2AE53A7C86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D66ECB-7537-5E55-F552-C2B5BD8715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3">
  <p:cSld name="CUSTOM_13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1"/>
          <p:cNvSpPr txBox="1">
            <a:spLocks noGrp="1"/>
          </p:cNvSpPr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064" name="Google Shape;1064;p21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065" name="Google Shape;1065;p21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21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67" name="Google Shape;1067;p21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068" name="Google Shape;1068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2" name="Google Shape;1072;p21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073" name="Google Shape;1073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7" name="Google Shape;1077;p21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078" name="Google Shape;1078;p2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84" name="Google Shape;1084;p21"/>
          <p:cNvSpPr txBox="1">
            <a:spLocks noGrp="1"/>
          </p:cNvSpPr>
          <p:nvPr>
            <p:ph type="subTitle" idx="1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5" name="Google Shape;1085;p21"/>
          <p:cNvSpPr txBox="1">
            <a:spLocks noGrp="1"/>
          </p:cNvSpPr>
          <p:nvPr>
            <p:ph type="subTitle" idx="2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86" name="Google Shape;1086;p21"/>
          <p:cNvSpPr txBox="1">
            <a:spLocks noGrp="1"/>
          </p:cNvSpPr>
          <p:nvPr>
            <p:ph type="subTitle" idx="3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7" name="Google Shape;1087;p21"/>
          <p:cNvSpPr txBox="1">
            <a:spLocks noGrp="1"/>
          </p:cNvSpPr>
          <p:nvPr>
            <p:ph type="subTitle" idx="4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88" name="Google Shape;1088;p21"/>
          <p:cNvSpPr txBox="1">
            <a:spLocks noGrp="1"/>
          </p:cNvSpPr>
          <p:nvPr>
            <p:ph type="subTitle" idx="5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9" name="Google Shape;1089;p21"/>
          <p:cNvSpPr txBox="1">
            <a:spLocks noGrp="1"/>
          </p:cNvSpPr>
          <p:nvPr>
            <p:ph type="subTitle" idx="6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AD90A-005A-6F72-597A-A5113985F4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BA3026-5743-C664-8010-E94ABE9817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F4062F-9BAE-8503-71C5-F47FB827FC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42597C-47CE-30E8-2E24-FF71F3C2F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058469" y="4868863"/>
            <a:ext cx="2057400" cy="274637"/>
          </a:xfrm>
        </p:spPr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4">
  <p:cSld name="CUSTOM_14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1" name="Google Shape;1091;p22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2" name="Google Shape;1092;p22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93" name="Google Shape;1093;p22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4" name="Google Shape;1094;p22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095" name="Google Shape;1095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22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00" name="Google Shape;1100;p2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06" name="Google Shape;1106;p22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7" name="Google Shape;1107;p22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08" name="Google Shape;1108;p22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09" name="Google Shape;1109;p2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22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16" name="Google Shape;1116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22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21" name="Google Shape;1121;p22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2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2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2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5" name="Google Shape;1125;p2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26" name="Google Shape;1126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22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30" name="Google Shape;1130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3" name="Google Shape;1133;p22"/>
          <p:cNvSpPr txBox="1">
            <a:spLocks noGrp="1"/>
          </p:cNvSpPr>
          <p:nvPr>
            <p:ph type="subTitle" idx="1"/>
          </p:nvPr>
        </p:nvSpPr>
        <p:spPr>
          <a:xfrm>
            <a:off x="5641848" y="2743200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4" name="Google Shape;1134;p22"/>
          <p:cNvSpPr txBox="1">
            <a:spLocks noGrp="1"/>
          </p:cNvSpPr>
          <p:nvPr>
            <p:ph type="subTitle" idx="2"/>
          </p:nvPr>
        </p:nvSpPr>
        <p:spPr>
          <a:xfrm>
            <a:off x="3639312" y="1636776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5" name="Google Shape;1135;p22"/>
          <p:cNvSpPr txBox="1">
            <a:spLocks noGrp="1"/>
          </p:cNvSpPr>
          <p:nvPr>
            <p:ph type="subTitle" idx="3"/>
          </p:nvPr>
        </p:nvSpPr>
        <p:spPr>
          <a:xfrm>
            <a:off x="1636776" y="2249424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6" name="Google Shape;1136;p22"/>
          <p:cNvSpPr txBox="1">
            <a:spLocks noGrp="1"/>
          </p:cNvSpPr>
          <p:nvPr>
            <p:ph type="subTitle" idx="4"/>
          </p:nvPr>
        </p:nvSpPr>
        <p:spPr>
          <a:xfrm>
            <a:off x="5641848" y="3081528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37" name="Google Shape;1137;p22"/>
          <p:cNvSpPr txBox="1">
            <a:spLocks noGrp="1"/>
          </p:cNvSpPr>
          <p:nvPr>
            <p:ph type="subTitle" idx="5"/>
          </p:nvPr>
        </p:nvSpPr>
        <p:spPr>
          <a:xfrm>
            <a:off x="3639312" y="1975104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38" name="Google Shape;1138;p22"/>
          <p:cNvSpPr txBox="1">
            <a:spLocks noGrp="1"/>
          </p:cNvSpPr>
          <p:nvPr>
            <p:ph type="subTitle" idx="6"/>
          </p:nvPr>
        </p:nvSpPr>
        <p:spPr>
          <a:xfrm>
            <a:off x="1636776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EEA050-A67A-6861-993A-B780E84F67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2C9C01-D6A7-6A12-D29C-EE196F9CD2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5" name="Google Shape;1185;p2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24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0086C5-1491-C5AF-7C5D-E3C1E6BF91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AF4440-A10C-FABE-2FEA-3A09256CC6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6"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25"/>
          <p:cNvSpPr txBox="1">
            <a:spLocks noGrp="1"/>
          </p:cNvSpPr>
          <p:nvPr>
            <p:ph type="title"/>
          </p:nvPr>
        </p:nvSpPr>
        <p:spPr>
          <a:xfrm>
            <a:off x="896100" y="1984450"/>
            <a:ext cx="3457200" cy="129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cxnSp>
        <p:nvCxnSpPr>
          <p:cNvPr id="1228" name="Google Shape;1228;p25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9" name="Google Shape;1229;p25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0" name="Google Shape;1230;p25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1" name="Google Shape;1231;p25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1232" name="Google Shape;1232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8" name="Google Shape;1238;p25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1239" name="Google Shape;1239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3" name="Google Shape;1243;p25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25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25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25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25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25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9" name="Google Shape;1249;p25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1250" name="Google Shape;1250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3" name="Google Shape;1253;p25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1254" name="Google Shape;1254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7" name="Google Shape;1257;p25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1258" name="Google Shape;1258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61" name="Google Shape;1261;p25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2" name="Google Shape;1262;p25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3" name="Google Shape;1263;p25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1264" name="Google Shape;1264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0" name="Google Shape;1270;p25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1271" name="Google Shape;1271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5" name="Google Shape;1275;p25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1276" name="Google Shape;1276;p2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0" name="Google Shape;1280;p25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1281" name="Google Shape;1281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4" name="Google Shape;1284;p25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1285" name="Google Shape;1285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AA1FAE-7A39-1AE9-657F-4FD6CB5426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7D4BC8-0B01-F70F-57A1-0B93DB1640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7"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6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0" name="Google Shape;1290;p26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1" name="Google Shape;1291;p26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2" name="Google Shape;1292;p26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93" name="Google Shape;1293;p26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1294" name="Google Shape;1294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8" name="Google Shape;1298;p26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1299" name="Google Shape;1299;p2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26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306" name="Google Shape;1306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09" name="Google Shape;1309;p26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0" name="Google Shape;1310;p26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311" name="Google Shape;1311;p2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26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318" name="Google Shape;1318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2" name="Google Shape;1322;p26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323" name="Google Shape;1323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DF6C20-6E4C-6D5B-511D-348A083E1E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A0C16E-0153-800E-6029-72A9A8A40E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5C592F3-DE7A-D5FE-D1A6-1AB4A8B03E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DD64DE-8A70-C53B-A15C-7340781EB5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B3460A-9656-781A-9D1A-B2FA6847A8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09D35C-9041-000B-14FD-CFC70E1488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F63A55-BDA5-3069-B3B5-DF6676F637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6B0335-AD7F-2338-A2FF-4504D3E32A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808033-B84E-6FC0-58D9-4B053CAF02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452494-B258-5285-D45C-A9775C79D6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22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0" name="Google Shape;1550;p31"/>
          <p:cNvSpPr txBox="1">
            <a:spLocks noGrp="1"/>
          </p:cNvSpPr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551" name="Google Shape;1551;p31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18" name="Google Shape;1618;p31"/>
          <p:cNvSpPr txBox="1">
            <a:spLocks noGrp="1"/>
          </p:cNvSpPr>
          <p:nvPr>
            <p:ph type="subTitle" idx="1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731B01-E524-42E2-23C7-8D13012E27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A3326F-8898-3733-CDA7-D84AF0CD91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3"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32"/>
          <p:cNvSpPr txBox="1">
            <a:spLocks noGrp="1"/>
          </p:cNvSpPr>
          <p:nvPr>
            <p:ph type="body" idx="1"/>
          </p:nvPr>
        </p:nvSpPr>
        <p:spPr>
          <a:xfrm>
            <a:off x="1881350" y="1246850"/>
            <a:ext cx="21333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621" name="Google Shape;1621;p32"/>
          <p:cNvSpPr txBox="1">
            <a:spLocks noGrp="1"/>
          </p:cNvSpPr>
          <p:nvPr>
            <p:ph type="body" idx="2"/>
          </p:nvPr>
        </p:nvSpPr>
        <p:spPr>
          <a:xfrm>
            <a:off x="4220325" y="1246850"/>
            <a:ext cx="30999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622" name="Google Shape;1622;p32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623" name="Google Shape;1623;p32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624" name="Google Shape;1624;p32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25" name="Google Shape;1625;p32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626" name="Google Shape;1626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2" name="Google Shape;1632;p32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633" name="Google Shape;1633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7" name="Google Shape;1637;p32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638" name="Google Shape;1638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42" name="Google Shape;1642;p32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43" name="Google Shape;1643;p32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644" name="Google Shape;1644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0" name="Google Shape;1650;p32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651" name="Google Shape;1651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5" name="Google Shape;1655;p32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656" name="Google Shape;1656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0" name="Google Shape;1660;p32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661" name="Google Shape;1661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4" name="Google Shape;1664;p32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665" name="Google Shape;1665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8" name="Google Shape;1668;p32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69" name="Google Shape;1669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2" name="Google Shape;1672;p32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73" name="Google Shape;1673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76" name="Google Shape;1676;p32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7" name="Google Shape;1677;p32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8" name="Google Shape;1678;p32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2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2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2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3EC9A11-D3A7-0CC8-5453-A8406D4383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5A92E6-0569-7294-F318-41ED1F9965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8D679E-5595-B1C9-37D7-AAE1DA7446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22FA5E-502D-EB87-BF6A-159E8B492E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1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2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3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subTitle" idx="4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title" idx="5" hasCustomPrompt="1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5"/>
          <p:cNvSpPr txBox="1">
            <a:spLocks noGrp="1"/>
          </p:cNvSpPr>
          <p:nvPr>
            <p:ph type="title" idx="6" hasCustomPrompt="1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4ACEE0-E4ED-9C11-5876-BDC70FDDAE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6A6D48-1BC2-520F-F63B-74647569A9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E5D02E9-5A17-6974-842A-6F89E8C87E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CAF3B7-035A-3846-0CF2-7487FBFB4B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992288" y="4851406"/>
            <a:ext cx="2057400" cy="274637"/>
          </a:xfrm>
        </p:spPr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A20437-EC7D-D4BD-79F4-BAAFCF1DD2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5396E0-0418-5891-CFAC-76364C3126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1B763B-13E4-7648-21B1-A06FB4D4D6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F9800C-E7E8-124A-A1B4-0D63ED6222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endParaRPr/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26E634-CB7A-947E-0119-240CAC8D99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F89F96-3023-C98E-7A57-B645ED9A54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1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547" name="Google Shape;547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0" name="Google Shape;550;p11"/>
          <p:cNvSpPr txBox="1">
            <a:spLocks noGrp="1"/>
          </p:cNvSpPr>
          <p:nvPr>
            <p:ph type="subTitle" idx="1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551" name="Google Shape;551;p11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11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11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11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5" name="Google Shape;555;p11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556" name="Google Shape;556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11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563" name="Google Shape;563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568" name="Google Shape;568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573" name="Google Shape;57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" name="Google Shape;579;p11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580" name="Google Shape;58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83" name="Google Shape;583;p11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" name="Google Shape;584;p11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5" name="Google Shape;585;p11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6" name="Google Shape;586;p11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587" name="Google Shape;587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593;p11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594" name="Google Shape;594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11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599" name="Google Shape;599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3" name="Google Shape;603;p11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1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1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1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1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1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9" name="Google Shape;609;p11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610" name="Google Shape;61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11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614" name="Google Shape;61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11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618" name="Google Shape;61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" name="Google Shape;621;p11"/>
          <p:cNvSpPr txBox="1">
            <a:spLocks noGrp="1"/>
          </p:cNvSpPr>
          <p:nvPr>
            <p:ph type="title" hasCustomPrompt="1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FA9834-23D8-0FE7-E48E-C8E762DF2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Trường Đại học Công nghệ Thông tin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8E8CED-1DBF-A247-F8A7-66EBDC76E3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B52399-55DB-6061-DED5-E3416A1463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22423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52142-B236-4FFD-904E-975F88B8D5CE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177DB5-00C5-A108-C4A7-3D56000C72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4868862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vi-VN"/>
              <a:t>Trường Đại học Công nghệ Thông tin</a:t>
            </a:r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gif"/><Relationship Id="rId4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IT-21521109/SpectralClustering" TargetMode="Externa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spectral-clustering-aba2640c0d5b" TargetMode="External"/><Relationship Id="rId2" Type="http://schemas.openxmlformats.org/officeDocument/2006/relationships/hyperlink" Target="https://scikit-learn.org/stable/modules/generated/sklearn.cluster.SpectralClustering.html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boostedml.com/2020/08/the-nystrom-method-for-finding-eigenpairs-of-a-kernel-function.html" TargetMode="External"/><Relationship Id="rId4" Type="http://schemas.openxmlformats.org/officeDocument/2006/relationships/hyperlink" Target="https://doi.org/10.1016/j.neucom.2016.12.085" TargetMode="Externa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251172" y="1345579"/>
            <a:ext cx="4573589" cy="3797819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5168718" y="1801461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5000"/>
              <a:t>Spectral Clustering</a:t>
            </a:r>
            <a:endParaRPr sz="500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109693" y="4107632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2300"/>
              <a:t>I</a:t>
            </a:r>
            <a:r>
              <a:rPr lang="vi-VN" sz="2300">
                <a:solidFill>
                  <a:schemeClr val="accent1"/>
                </a:solidFill>
              </a:rPr>
              <a:t>nstructors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2300"/>
              <a:t>PhD</a:t>
            </a:r>
            <a:r>
              <a:rPr lang="vi-VN" sz="2300">
                <a:solidFill>
                  <a:schemeClr val="accent1"/>
                </a:solidFill>
              </a:rPr>
              <a:t>.</a:t>
            </a:r>
            <a:r>
              <a:rPr lang="en-US" sz="2300">
                <a:solidFill>
                  <a:schemeClr val="accent1"/>
                </a:solidFill>
              </a:rPr>
              <a:t> </a:t>
            </a:r>
            <a:r>
              <a:rPr lang="vi-VN" sz="2300">
                <a:solidFill>
                  <a:schemeClr val="accent1"/>
                </a:solidFill>
              </a:rPr>
              <a:t>Lương Ngọc Hoàng</a:t>
            </a:r>
            <a:endParaRPr sz="230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accent1"/>
              </a:solidFill>
            </a:endParaRPr>
          </a:p>
        </p:txBody>
      </p:sp>
      <p:sp>
        <p:nvSpPr>
          <p:cNvPr id="2" name="Google Shape;1885;p35">
            <a:extLst>
              <a:ext uri="{FF2B5EF4-FFF2-40B4-BE49-F238E27FC236}">
                <a16:creationId xmlns:a16="http://schemas.microsoft.com/office/drawing/2014/main" id="{E6AF69A4-E3ED-2B68-EC48-EB7C62F14E61}"/>
              </a:ext>
            </a:extLst>
          </p:cNvPr>
          <p:cNvSpPr txBox="1">
            <a:spLocks/>
          </p:cNvSpPr>
          <p:nvPr/>
        </p:nvSpPr>
        <p:spPr>
          <a:xfrm>
            <a:off x="5018435" y="3582320"/>
            <a:ext cx="3264300" cy="6724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Group 7</a:t>
            </a:r>
          </a:p>
        </p:txBody>
      </p:sp>
      <p:sp>
        <p:nvSpPr>
          <p:cNvPr id="3" name="Google Shape;3625;p64">
            <a:extLst>
              <a:ext uri="{FF2B5EF4-FFF2-40B4-BE49-F238E27FC236}">
                <a16:creationId xmlns:a16="http://schemas.microsoft.com/office/drawing/2014/main" id="{81605938-D24D-0EC0-257D-3BE0D5B643FE}"/>
              </a:ext>
            </a:extLst>
          </p:cNvPr>
          <p:cNvSpPr txBox="1">
            <a:spLocks/>
          </p:cNvSpPr>
          <p:nvPr/>
        </p:nvSpPr>
        <p:spPr>
          <a:xfrm>
            <a:off x="1697437" y="-592937"/>
            <a:ext cx="5496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vi-VN" sz="2400" b="1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 viên trong nhóm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C13E71-B4E8-DEB1-6ED4-AA1E9DEF30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10</a:t>
            </a:fld>
            <a:endParaRPr lang="en-US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C4F39BB9-8C46-8A1D-8696-C2B1F4D5A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550" y="423380"/>
            <a:ext cx="5496900" cy="572700"/>
          </a:xfrm>
        </p:spPr>
        <p:txBody>
          <a:bodyPr/>
          <a:lstStyle/>
          <a:p>
            <a:r>
              <a:rPr lang="vi-VN" b="1" err="1">
                <a:latin typeface="Tahoma"/>
                <a:ea typeface="Tahoma"/>
                <a:cs typeface="Tahoma"/>
              </a:rPr>
              <a:t>What</a:t>
            </a:r>
            <a:r>
              <a:rPr lang="vi-VN" b="1">
                <a:latin typeface="Tahoma"/>
                <a:ea typeface="Tahoma"/>
                <a:cs typeface="Tahoma"/>
              </a:rPr>
              <a:t> </a:t>
            </a:r>
            <a:r>
              <a:rPr lang="vi-VN" b="1" err="1">
                <a:latin typeface="Tahoma"/>
                <a:ea typeface="Tahoma"/>
                <a:cs typeface="Tahoma"/>
              </a:rPr>
              <a:t>is</a:t>
            </a:r>
            <a:r>
              <a:rPr lang="vi-VN" b="1">
                <a:latin typeface="Tahoma"/>
                <a:ea typeface="Tahoma"/>
                <a:cs typeface="Tahoma"/>
              </a:rPr>
              <a:t> </a:t>
            </a:r>
            <a:r>
              <a:rPr lang="vi-VN" b="1" err="1">
                <a:latin typeface="Tahoma"/>
                <a:ea typeface="Tahoma"/>
                <a:cs typeface="Tahoma"/>
              </a:rPr>
              <a:t>clustering</a:t>
            </a:r>
            <a:r>
              <a:rPr lang="vi-VN" b="1">
                <a:latin typeface="Tahoma"/>
                <a:ea typeface="Tahoma"/>
                <a:cs typeface="Tahoma"/>
              </a:rPr>
              <a:t> </a:t>
            </a:r>
            <a:r>
              <a:rPr lang="vi-VN" b="1" err="1">
                <a:latin typeface="Tahoma"/>
                <a:ea typeface="Tahoma"/>
                <a:cs typeface="Tahoma"/>
              </a:rPr>
              <a:t>problem</a:t>
            </a:r>
            <a:endParaRPr lang="en-US" b="1" err="1">
              <a:latin typeface="Tahoma"/>
              <a:ea typeface="Tahoma"/>
              <a:cs typeface="Tahom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420FEC-8F45-0461-246F-661CF85D1764}"/>
              </a:ext>
            </a:extLst>
          </p:cNvPr>
          <p:cNvSpPr txBox="1"/>
          <p:nvPr/>
        </p:nvSpPr>
        <p:spPr>
          <a:xfrm>
            <a:off x="1507315" y="1745010"/>
            <a:ext cx="61293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vi-VN" sz="1600"/>
              <a:t>Clustering is</a:t>
            </a:r>
            <a:r>
              <a:rPr lang="en-US" sz="1600"/>
              <a:t> a type of unsupervised learning method</a:t>
            </a:r>
            <a:r>
              <a:rPr lang="vi-VN" sz="1600"/>
              <a:t>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1600"/>
              <a:t>It’s related </a:t>
            </a:r>
            <a:r>
              <a:rPr lang="vi-VN" sz="1600"/>
              <a:t>to graph theory</a:t>
            </a:r>
            <a:r>
              <a:rPr lang="en-US" sz="1600"/>
              <a:t> and</a:t>
            </a:r>
            <a:r>
              <a:rPr lang="vi-VN" sz="1600"/>
              <a:t> </a:t>
            </a:r>
            <a:r>
              <a:rPr lang="en-US" sz="1600"/>
              <a:t>g</a:t>
            </a:r>
            <a:r>
              <a:rPr lang="vi-VN" sz="1600"/>
              <a:t>raph clusterting</a:t>
            </a:r>
            <a:r>
              <a:rPr lang="en-US" sz="1600"/>
              <a:t>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vi-VN" sz="1600"/>
              <a:t>Clustering </a:t>
            </a:r>
            <a:r>
              <a:rPr lang="en-US" sz="1600"/>
              <a:t>is the task</a:t>
            </a:r>
            <a:r>
              <a:rPr lang="vi-VN" sz="1600"/>
              <a:t> </a:t>
            </a:r>
            <a:r>
              <a:rPr lang="en-US" sz="1600"/>
              <a:t>dividing</a:t>
            </a:r>
            <a:r>
              <a:rPr lang="vi-VN" sz="1600"/>
              <a:t> </a:t>
            </a:r>
            <a:r>
              <a:rPr lang="en-US" sz="1600"/>
              <a:t>datapoint into different groups,</a:t>
            </a:r>
            <a:r>
              <a:rPr lang="vi-VN" sz="1600"/>
              <a:t> </a:t>
            </a:r>
            <a:r>
              <a:rPr lang="en-US" sz="1600"/>
              <a:t>such that</a:t>
            </a:r>
            <a:r>
              <a:rPr lang="vi-VN" sz="1600"/>
              <a:t> </a:t>
            </a:r>
            <a:r>
              <a:rPr lang="en-US" sz="1600"/>
              <a:t>data points inner same group similar each other and different with data points</a:t>
            </a:r>
            <a:r>
              <a:rPr lang="vi-VN" sz="1600"/>
              <a:t> </a:t>
            </a:r>
            <a:r>
              <a:rPr lang="en-US" sz="1600"/>
              <a:t>outer that group</a:t>
            </a:r>
            <a:r>
              <a:rPr lang="vi-VN" sz="1600"/>
              <a:t>.</a:t>
            </a:r>
            <a:r>
              <a:rPr lang="en-US" sz="1600"/>
              <a:t> Based on a certain criterion.</a:t>
            </a:r>
            <a:endParaRPr lang="vi-VN" sz="160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7DC34E01-9E8D-2012-EDC4-54F17AB03F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Introduction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D1C9D3B-77A0-FF23-8ADC-125800CE48E2}"/>
              </a:ext>
            </a:extLst>
          </p:cNvPr>
          <p:cNvGrpSpPr/>
          <p:nvPr/>
        </p:nvGrpSpPr>
        <p:grpSpPr>
          <a:xfrm rot="1374220">
            <a:off x="-10233839" y="-339367"/>
            <a:ext cx="29442980" cy="16214973"/>
            <a:chOff x="1391048" y="1200696"/>
            <a:chExt cx="5927533" cy="312441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1F6867D-F77D-EDB6-1855-55763FE51DF6}"/>
                </a:ext>
              </a:extLst>
            </p:cNvPr>
            <p:cNvSpPr/>
            <p:nvPr/>
          </p:nvSpPr>
          <p:spPr>
            <a:xfrm>
              <a:off x="1391048" y="1696378"/>
              <a:ext cx="238760" cy="23876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49BB140-597A-3051-B230-D5C6859A3ED6}"/>
                </a:ext>
              </a:extLst>
            </p:cNvPr>
            <p:cNvSpPr/>
            <p:nvPr/>
          </p:nvSpPr>
          <p:spPr>
            <a:xfrm>
              <a:off x="2483781" y="1783080"/>
              <a:ext cx="238760" cy="23876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38D9106-D1E3-C2F1-0DE4-B3DE9A7449BF}"/>
                </a:ext>
              </a:extLst>
            </p:cNvPr>
            <p:cNvSpPr/>
            <p:nvPr/>
          </p:nvSpPr>
          <p:spPr>
            <a:xfrm>
              <a:off x="1996440" y="2019300"/>
              <a:ext cx="238760" cy="23876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B1A3F3C-2629-D6CC-D23B-00D13F5312DA}"/>
                </a:ext>
              </a:extLst>
            </p:cNvPr>
            <p:cNvSpPr/>
            <p:nvPr/>
          </p:nvSpPr>
          <p:spPr>
            <a:xfrm>
              <a:off x="2245021" y="1284772"/>
              <a:ext cx="238760" cy="23876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E5C3E45-DA61-C941-2B74-E2302DA881BD}"/>
                </a:ext>
              </a:extLst>
            </p:cNvPr>
            <p:cNvSpPr/>
            <p:nvPr/>
          </p:nvSpPr>
          <p:spPr>
            <a:xfrm>
              <a:off x="2737442" y="1284772"/>
              <a:ext cx="238760" cy="23876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8AAB936-7BD6-DF8B-9EBC-3B1B239DE526}"/>
                </a:ext>
              </a:extLst>
            </p:cNvPr>
            <p:cNvSpPr/>
            <p:nvPr/>
          </p:nvSpPr>
          <p:spPr>
            <a:xfrm>
              <a:off x="1974141" y="2739105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900A689-37E5-B15A-E86C-4564612023C1}"/>
                </a:ext>
              </a:extLst>
            </p:cNvPr>
            <p:cNvSpPr/>
            <p:nvPr/>
          </p:nvSpPr>
          <p:spPr>
            <a:xfrm>
              <a:off x="2115820" y="3120573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BB1DF65-D90D-F7B9-C371-920E5494B674}"/>
                </a:ext>
              </a:extLst>
            </p:cNvPr>
            <p:cNvSpPr/>
            <p:nvPr/>
          </p:nvSpPr>
          <p:spPr>
            <a:xfrm>
              <a:off x="2245021" y="3910297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832E479-E08D-5806-BB9C-253578F17BE6}"/>
                </a:ext>
              </a:extLst>
            </p:cNvPr>
            <p:cNvSpPr/>
            <p:nvPr/>
          </p:nvSpPr>
          <p:spPr>
            <a:xfrm>
              <a:off x="2856822" y="3986245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A15FF08-9EF7-3856-FFAD-E14261394237}"/>
                </a:ext>
              </a:extLst>
            </p:cNvPr>
            <p:cNvSpPr/>
            <p:nvPr/>
          </p:nvSpPr>
          <p:spPr>
            <a:xfrm>
              <a:off x="2722541" y="3444770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A7AB57-4D94-4920-1B17-2732760858C8}"/>
                </a:ext>
              </a:extLst>
            </p:cNvPr>
            <p:cNvSpPr/>
            <p:nvPr/>
          </p:nvSpPr>
          <p:spPr>
            <a:xfrm>
              <a:off x="3405624" y="2960034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0C3FDB9-A5DC-7DBA-1F00-468590E642C8}"/>
                </a:ext>
              </a:extLst>
            </p:cNvPr>
            <p:cNvSpPr/>
            <p:nvPr/>
          </p:nvSpPr>
          <p:spPr>
            <a:xfrm>
              <a:off x="3682144" y="4026921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63A0B6E-37FC-EF56-E833-46DF19190855}"/>
                </a:ext>
              </a:extLst>
            </p:cNvPr>
            <p:cNvSpPr/>
            <p:nvPr/>
          </p:nvSpPr>
          <p:spPr>
            <a:xfrm>
              <a:off x="4002523" y="3574611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C46F02A-B8D1-3879-B428-EA05348EC56B}"/>
                </a:ext>
              </a:extLst>
            </p:cNvPr>
            <p:cNvSpPr/>
            <p:nvPr/>
          </p:nvSpPr>
          <p:spPr>
            <a:xfrm>
              <a:off x="4268706" y="4086354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796C0B2-88DC-4C15-2174-76B1926AD5CF}"/>
                </a:ext>
              </a:extLst>
            </p:cNvPr>
            <p:cNvSpPr/>
            <p:nvPr/>
          </p:nvSpPr>
          <p:spPr>
            <a:xfrm>
              <a:off x="5929040" y="3827009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3C7768-2767-2011-983B-3969CD1E8BD4}"/>
                </a:ext>
              </a:extLst>
            </p:cNvPr>
            <p:cNvSpPr/>
            <p:nvPr/>
          </p:nvSpPr>
          <p:spPr>
            <a:xfrm>
              <a:off x="5218833" y="3276284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3A2E152-D82C-E1E0-CD9D-1BE600658021}"/>
                </a:ext>
              </a:extLst>
            </p:cNvPr>
            <p:cNvSpPr/>
            <p:nvPr/>
          </p:nvSpPr>
          <p:spPr>
            <a:xfrm>
              <a:off x="5929040" y="3324714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C3EAF00-AFBD-E062-5FE0-65AB41A13C83}"/>
                </a:ext>
              </a:extLst>
            </p:cNvPr>
            <p:cNvSpPr/>
            <p:nvPr/>
          </p:nvSpPr>
          <p:spPr>
            <a:xfrm>
              <a:off x="6287180" y="3628686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482F4B6-9612-1162-FC4B-5FEE14999533}"/>
                </a:ext>
              </a:extLst>
            </p:cNvPr>
            <p:cNvSpPr/>
            <p:nvPr/>
          </p:nvSpPr>
          <p:spPr>
            <a:xfrm>
              <a:off x="6690091" y="3706110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FBCF167-FCA5-7C05-6F5F-23521E478C46}"/>
                </a:ext>
              </a:extLst>
            </p:cNvPr>
            <p:cNvSpPr/>
            <p:nvPr/>
          </p:nvSpPr>
          <p:spPr>
            <a:xfrm>
              <a:off x="6561231" y="3181268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D289563-8D98-71B4-0D79-3966B6AFD8D6}"/>
                </a:ext>
              </a:extLst>
            </p:cNvPr>
            <p:cNvSpPr/>
            <p:nvPr/>
          </p:nvSpPr>
          <p:spPr>
            <a:xfrm>
              <a:off x="6259403" y="2918144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D4DEA9D-B170-826C-5143-FEF24B5708DB}"/>
                </a:ext>
              </a:extLst>
            </p:cNvPr>
            <p:cNvSpPr/>
            <p:nvPr/>
          </p:nvSpPr>
          <p:spPr>
            <a:xfrm>
              <a:off x="6322471" y="2509024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5864483-FD12-61B7-6300-6C4E1FAD6D85}"/>
                </a:ext>
              </a:extLst>
            </p:cNvPr>
            <p:cNvSpPr/>
            <p:nvPr/>
          </p:nvSpPr>
          <p:spPr>
            <a:xfrm>
              <a:off x="7079821" y="2795034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C23D36A-E68E-CDA0-8154-3799DD3ADBAE}"/>
                </a:ext>
              </a:extLst>
            </p:cNvPr>
            <p:cNvSpPr/>
            <p:nvPr/>
          </p:nvSpPr>
          <p:spPr>
            <a:xfrm>
              <a:off x="5079542" y="1320076"/>
              <a:ext cx="238760" cy="238760"/>
            </a:xfrm>
            <a:prstGeom prst="ellipse">
              <a:avLst/>
            </a:prstGeom>
            <a:solidFill>
              <a:srgbClr val="58AE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7D630BC-2799-B002-924B-B27F491BAF7E}"/>
                </a:ext>
              </a:extLst>
            </p:cNvPr>
            <p:cNvSpPr/>
            <p:nvPr/>
          </p:nvSpPr>
          <p:spPr>
            <a:xfrm>
              <a:off x="5134555" y="2014724"/>
              <a:ext cx="238760" cy="238760"/>
            </a:xfrm>
            <a:prstGeom prst="ellipse">
              <a:avLst/>
            </a:prstGeom>
            <a:solidFill>
              <a:srgbClr val="58AE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5CC88B4-16A2-86D1-D9BC-7E7FEF533B79}"/>
                </a:ext>
              </a:extLst>
            </p:cNvPr>
            <p:cNvSpPr/>
            <p:nvPr/>
          </p:nvSpPr>
          <p:spPr>
            <a:xfrm>
              <a:off x="5591487" y="1951039"/>
              <a:ext cx="238760" cy="238760"/>
            </a:xfrm>
            <a:prstGeom prst="ellipse">
              <a:avLst/>
            </a:prstGeom>
            <a:solidFill>
              <a:srgbClr val="58AE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AB4B0DF-6D90-F4F4-459C-47DC75DD0844}"/>
                </a:ext>
              </a:extLst>
            </p:cNvPr>
            <p:cNvSpPr/>
            <p:nvPr/>
          </p:nvSpPr>
          <p:spPr>
            <a:xfrm>
              <a:off x="5690280" y="1523532"/>
              <a:ext cx="238760" cy="238760"/>
            </a:xfrm>
            <a:prstGeom prst="ellipse">
              <a:avLst/>
            </a:prstGeom>
            <a:solidFill>
              <a:srgbClr val="58AE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8CBA2A9-3413-F46B-B054-6B8FF2BA7460}"/>
                </a:ext>
              </a:extLst>
            </p:cNvPr>
            <p:cNvSpPr/>
            <p:nvPr/>
          </p:nvSpPr>
          <p:spPr>
            <a:xfrm>
              <a:off x="6322471" y="1523532"/>
              <a:ext cx="238760" cy="238760"/>
            </a:xfrm>
            <a:prstGeom prst="ellipse">
              <a:avLst/>
            </a:prstGeom>
            <a:solidFill>
              <a:srgbClr val="58AE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EAD6CBC-D47D-EFF4-B828-C32491EA3B4C}"/>
                </a:ext>
              </a:extLst>
            </p:cNvPr>
            <p:cNvSpPr/>
            <p:nvPr/>
          </p:nvSpPr>
          <p:spPr>
            <a:xfrm>
              <a:off x="6707736" y="1696252"/>
              <a:ext cx="238760" cy="238760"/>
            </a:xfrm>
            <a:prstGeom prst="ellipse">
              <a:avLst/>
            </a:prstGeom>
            <a:solidFill>
              <a:srgbClr val="58AE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1ACD020-7B3B-2C2B-5C1D-892499B278C1}"/>
                </a:ext>
              </a:extLst>
            </p:cNvPr>
            <p:cNvSpPr/>
            <p:nvPr/>
          </p:nvSpPr>
          <p:spPr>
            <a:xfrm>
              <a:off x="5966892" y="1200696"/>
              <a:ext cx="238760" cy="238760"/>
            </a:xfrm>
            <a:prstGeom prst="ellipse">
              <a:avLst/>
            </a:prstGeom>
            <a:solidFill>
              <a:srgbClr val="58AE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449D40-41FC-631C-5CC9-AF79AF23CCCE}"/>
                </a:ext>
              </a:extLst>
            </p:cNvPr>
            <p:cNvCxnSpPr>
              <a:cxnSpLocks/>
              <a:stCxn id="31" idx="3"/>
              <a:endCxn id="16" idx="7"/>
            </p:cNvCxnSpPr>
            <p:nvPr/>
          </p:nvCxnSpPr>
          <p:spPr>
            <a:xfrm flipH="1">
              <a:off x="3609418" y="1523870"/>
              <a:ext cx="1505090" cy="147113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9550EE0-952F-5801-9188-393825044B49}"/>
                </a:ext>
              </a:extLst>
            </p:cNvPr>
            <p:cNvCxnSpPr>
              <a:cxnSpLocks/>
              <a:stCxn id="32" idx="3"/>
              <a:endCxn id="16" idx="6"/>
            </p:cNvCxnSpPr>
            <p:nvPr/>
          </p:nvCxnSpPr>
          <p:spPr>
            <a:xfrm flipH="1">
              <a:off x="3644384" y="2218518"/>
              <a:ext cx="1525137" cy="86089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30785FC-6C29-5DF2-321C-EB3B5EA545ED}"/>
                </a:ext>
              </a:extLst>
            </p:cNvPr>
            <p:cNvCxnSpPr>
              <a:cxnSpLocks/>
              <a:stCxn id="23" idx="2"/>
              <a:endCxn id="16" idx="5"/>
            </p:cNvCxnSpPr>
            <p:nvPr/>
          </p:nvCxnSpPr>
          <p:spPr>
            <a:xfrm flipH="1" flipV="1">
              <a:off x="3609418" y="3163828"/>
              <a:ext cx="1609415" cy="23183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FED8591-4808-13E0-06EB-EE1A7A54F994}"/>
                </a:ext>
              </a:extLst>
            </p:cNvPr>
            <p:cNvCxnSpPr>
              <a:cxnSpLocks/>
              <a:stCxn id="16" idx="3"/>
              <a:endCxn id="15" idx="7"/>
            </p:cNvCxnSpPr>
            <p:nvPr/>
          </p:nvCxnSpPr>
          <p:spPr>
            <a:xfrm flipH="1">
              <a:off x="2926335" y="3163828"/>
              <a:ext cx="514255" cy="315908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E798B7B-6F23-9037-9B1B-4B96FD87B0DF}"/>
                </a:ext>
              </a:extLst>
            </p:cNvPr>
            <p:cNvCxnSpPr>
              <a:cxnSpLocks/>
              <a:stCxn id="15" idx="4"/>
              <a:endCxn id="14" idx="0"/>
            </p:cNvCxnSpPr>
            <p:nvPr/>
          </p:nvCxnSpPr>
          <p:spPr>
            <a:xfrm>
              <a:off x="2841921" y="3683530"/>
              <a:ext cx="134281" cy="302715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E63AA20-E659-DC9F-07B3-4066037AE0D8}"/>
                </a:ext>
              </a:extLst>
            </p:cNvPr>
            <p:cNvCxnSpPr>
              <a:cxnSpLocks/>
              <a:stCxn id="15" idx="6"/>
              <a:endCxn id="17" idx="1"/>
            </p:cNvCxnSpPr>
            <p:nvPr/>
          </p:nvCxnSpPr>
          <p:spPr>
            <a:xfrm>
              <a:off x="2961301" y="3564150"/>
              <a:ext cx="755809" cy="497737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27ADF0F-5231-D1E6-1A1C-23D6E1AD635F}"/>
                </a:ext>
              </a:extLst>
            </p:cNvPr>
            <p:cNvCxnSpPr>
              <a:cxnSpLocks/>
              <a:stCxn id="20" idx="3"/>
              <a:endCxn id="17" idx="7"/>
            </p:cNvCxnSpPr>
            <p:nvPr/>
          </p:nvCxnSpPr>
          <p:spPr>
            <a:xfrm flipH="1">
              <a:off x="3885938" y="3778405"/>
              <a:ext cx="151551" cy="28348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5279D62-BE16-42A9-C793-48BD972A91FA}"/>
                </a:ext>
              </a:extLst>
            </p:cNvPr>
            <p:cNvCxnSpPr>
              <a:cxnSpLocks/>
              <a:stCxn id="16" idx="4"/>
              <a:endCxn id="20" idx="1"/>
            </p:cNvCxnSpPr>
            <p:nvPr/>
          </p:nvCxnSpPr>
          <p:spPr>
            <a:xfrm>
              <a:off x="3525004" y="3198794"/>
              <a:ext cx="512485" cy="410783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61619EA-37E0-E778-A17C-8B50315315B3}"/>
                </a:ext>
              </a:extLst>
            </p:cNvPr>
            <p:cNvCxnSpPr>
              <a:cxnSpLocks/>
              <a:stCxn id="20" idx="5"/>
              <a:endCxn id="21" idx="0"/>
            </p:cNvCxnSpPr>
            <p:nvPr/>
          </p:nvCxnSpPr>
          <p:spPr>
            <a:xfrm>
              <a:off x="4206317" y="3778405"/>
              <a:ext cx="181769" cy="307949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E57E8DB-A3C4-159A-A3BB-297D7B62959E}"/>
                </a:ext>
              </a:extLst>
            </p:cNvPr>
            <p:cNvCxnSpPr>
              <a:cxnSpLocks/>
              <a:stCxn id="17" idx="6"/>
              <a:endCxn id="21" idx="2"/>
            </p:cNvCxnSpPr>
            <p:nvPr/>
          </p:nvCxnSpPr>
          <p:spPr>
            <a:xfrm>
              <a:off x="3920904" y="4146301"/>
              <a:ext cx="347802" cy="59433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AA708B0-2EF2-6B00-295E-7BBE04A9D496}"/>
                </a:ext>
              </a:extLst>
            </p:cNvPr>
            <p:cNvCxnSpPr>
              <a:cxnSpLocks/>
              <a:stCxn id="14" idx="6"/>
              <a:endCxn id="17" idx="2"/>
            </p:cNvCxnSpPr>
            <p:nvPr/>
          </p:nvCxnSpPr>
          <p:spPr>
            <a:xfrm>
              <a:off x="3095582" y="4105625"/>
              <a:ext cx="586562" cy="4067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CA227EF-A1E1-1559-C876-0A1229251248}"/>
                </a:ext>
              </a:extLst>
            </p:cNvPr>
            <p:cNvCxnSpPr>
              <a:cxnSpLocks/>
              <a:stCxn id="13" idx="6"/>
              <a:endCxn id="14" idx="2"/>
            </p:cNvCxnSpPr>
            <p:nvPr/>
          </p:nvCxnSpPr>
          <p:spPr>
            <a:xfrm>
              <a:off x="2483781" y="4029677"/>
              <a:ext cx="373041" cy="75948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D46B0B5-70D3-CFC4-A19A-585A0E211094}"/>
                </a:ext>
              </a:extLst>
            </p:cNvPr>
            <p:cNvCxnSpPr>
              <a:cxnSpLocks/>
              <a:stCxn id="15" idx="3"/>
              <a:endCxn id="13" idx="7"/>
            </p:cNvCxnSpPr>
            <p:nvPr/>
          </p:nvCxnSpPr>
          <p:spPr>
            <a:xfrm flipH="1">
              <a:off x="2448815" y="3648564"/>
              <a:ext cx="308692" cy="296699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5E969C8-9D87-1060-7834-FA08BBAA178D}"/>
                </a:ext>
              </a:extLst>
            </p:cNvPr>
            <p:cNvCxnSpPr>
              <a:cxnSpLocks/>
              <a:stCxn id="12" idx="4"/>
              <a:endCxn id="13" idx="0"/>
            </p:cNvCxnSpPr>
            <p:nvPr/>
          </p:nvCxnSpPr>
          <p:spPr>
            <a:xfrm>
              <a:off x="2235200" y="3359333"/>
              <a:ext cx="129201" cy="550964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7365681-F131-3EA2-1F93-A8926AE9AF71}"/>
                </a:ext>
              </a:extLst>
            </p:cNvPr>
            <p:cNvCxnSpPr>
              <a:cxnSpLocks/>
              <a:stCxn id="11" idx="4"/>
              <a:endCxn id="12" idx="1"/>
            </p:cNvCxnSpPr>
            <p:nvPr/>
          </p:nvCxnSpPr>
          <p:spPr>
            <a:xfrm>
              <a:off x="2093521" y="2977865"/>
              <a:ext cx="57265" cy="177674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147CE08-0913-C06F-7098-D312545BFAE3}"/>
                </a:ext>
              </a:extLst>
            </p:cNvPr>
            <p:cNvCxnSpPr>
              <a:cxnSpLocks/>
              <a:stCxn id="6" idx="4"/>
              <a:endCxn id="11" idx="0"/>
            </p:cNvCxnSpPr>
            <p:nvPr/>
          </p:nvCxnSpPr>
          <p:spPr>
            <a:xfrm flipH="1">
              <a:off x="2093521" y="2258060"/>
              <a:ext cx="22299" cy="481045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E664A54-5345-3F03-F013-19AA2A3BDA28}"/>
                </a:ext>
              </a:extLst>
            </p:cNvPr>
            <p:cNvCxnSpPr>
              <a:cxnSpLocks/>
              <a:stCxn id="4" idx="3"/>
              <a:endCxn id="6" idx="6"/>
            </p:cNvCxnSpPr>
            <p:nvPr/>
          </p:nvCxnSpPr>
          <p:spPr>
            <a:xfrm flipH="1">
              <a:off x="2235200" y="1986874"/>
              <a:ext cx="283547" cy="15180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9D19EF7-952C-68C6-ECE7-EEED1EC5CCA8}"/>
                </a:ext>
              </a:extLst>
            </p:cNvPr>
            <p:cNvCxnSpPr>
              <a:cxnSpLocks/>
              <a:stCxn id="10" idx="4"/>
              <a:endCxn id="4" idx="7"/>
            </p:cNvCxnSpPr>
            <p:nvPr/>
          </p:nvCxnSpPr>
          <p:spPr>
            <a:xfrm flipH="1">
              <a:off x="2687575" y="1523532"/>
              <a:ext cx="169247" cy="294514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FB89515-6FC0-955F-2376-E65E429F3882}"/>
                </a:ext>
              </a:extLst>
            </p:cNvPr>
            <p:cNvCxnSpPr>
              <a:cxnSpLocks/>
              <a:stCxn id="8" idx="4"/>
              <a:endCxn id="4" idx="1"/>
            </p:cNvCxnSpPr>
            <p:nvPr/>
          </p:nvCxnSpPr>
          <p:spPr>
            <a:xfrm>
              <a:off x="2364401" y="1523532"/>
              <a:ext cx="154346" cy="294514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136C3D2-4CA3-09E1-14D3-095B3F064C45}"/>
                </a:ext>
              </a:extLst>
            </p:cNvPr>
            <p:cNvCxnSpPr>
              <a:cxnSpLocks/>
              <a:stCxn id="3" idx="5"/>
              <a:endCxn id="6" idx="2"/>
            </p:cNvCxnSpPr>
            <p:nvPr/>
          </p:nvCxnSpPr>
          <p:spPr>
            <a:xfrm>
              <a:off x="1594842" y="1900172"/>
              <a:ext cx="401598" cy="238508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061E34B-D87B-A982-B2ED-812226DB7592}"/>
                </a:ext>
              </a:extLst>
            </p:cNvPr>
            <p:cNvCxnSpPr>
              <a:cxnSpLocks/>
              <a:stCxn id="3" idx="7"/>
              <a:endCxn id="8" idx="2"/>
            </p:cNvCxnSpPr>
            <p:nvPr/>
          </p:nvCxnSpPr>
          <p:spPr>
            <a:xfrm flipV="1">
              <a:off x="1594842" y="1404152"/>
              <a:ext cx="650179" cy="32719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D85C1D8-481D-EC1A-AF88-D8F12333A113}"/>
                </a:ext>
              </a:extLst>
            </p:cNvPr>
            <p:cNvCxnSpPr>
              <a:cxnSpLocks/>
              <a:stCxn id="6" idx="0"/>
              <a:endCxn id="8" idx="3"/>
            </p:cNvCxnSpPr>
            <p:nvPr/>
          </p:nvCxnSpPr>
          <p:spPr>
            <a:xfrm flipV="1">
              <a:off x="2115820" y="1488566"/>
              <a:ext cx="164167" cy="530734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2FDA58C-A661-D16F-C77E-B455D818505C}"/>
                </a:ext>
              </a:extLst>
            </p:cNvPr>
            <p:cNvCxnSpPr>
              <a:cxnSpLocks/>
              <a:stCxn id="10" idx="2"/>
              <a:endCxn id="8" idx="6"/>
            </p:cNvCxnSpPr>
            <p:nvPr/>
          </p:nvCxnSpPr>
          <p:spPr>
            <a:xfrm flipH="1">
              <a:off x="2483781" y="1404152"/>
              <a:ext cx="253661" cy="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61046B9-437C-82D5-6127-843A9D06D432}"/>
                </a:ext>
              </a:extLst>
            </p:cNvPr>
            <p:cNvCxnSpPr>
              <a:cxnSpLocks/>
              <a:stCxn id="15" idx="1"/>
              <a:endCxn id="11" idx="6"/>
            </p:cNvCxnSpPr>
            <p:nvPr/>
          </p:nvCxnSpPr>
          <p:spPr>
            <a:xfrm flipH="1" flipV="1">
              <a:off x="2212901" y="2858485"/>
              <a:ext cx="544606" cy="621251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450C7DF-EEF5-A819-8D47-E617E5D2D0A6}"/>
                </a:ext>
              </a:extLst>
            </p:cNvPr>
            <p:cNvCxnSpPr>
              <a:cxnSpLocks/>
              <a:stCxn id="16" idx="2"/>
              <a:endCxn id="12" idx="6"/>
            </p:cNvCxnSpPr>
            <p:nvPr/>
          </p:nvCxnSpPr>
          <p:spPr>
            <a:xfrm flipH="1">
              <a:off x="2354580" y="3079414"/>
              <a:ext cx="1051044" cy="160539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A6E13B7-B06D-BF33-CA64-E7BB63172CD7}"/>
                </a:ext>
              </a:extLst>
            </p:cNvPr>
            <p:cNvCxnSpPr>
              <a:cxnSpLocks/>
              <a:stCxn id="22" idx="2"/>
              <a:endCxn id="23" idx="4"/>
            </p:cNvCxnSpPr>
            <p:nvPr/>
          </p:nvCxnSpPr>
          <p:spPr>
            <a:xfrm flipH="1" flipV="1">
              <a:off x="5338213" y="3515044"/>
              <a:ext cx="590827" cy="431345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63AE727-21A8-66D1-35C7-D300A1314C6A}"/>
                </a:ext>
              </a:extLst>
            </p:cNvPr>
            <p:cNvCxnSpPr>
              <a:cxnSpLocks/>
              <a:stCxn id="24" idx="2"/>
              <a:endCxn id="23" idx="6"/>
            </p:cNvCxnSpPr>
            <p:nvPr/>
          </p:nvCxnSpPr>
          <p:spPr>
            <a:xfrm flipH="1" flipV="1">
              <a:off x="5457593" y="3395664"/>
              <a:ext cx="471447" cy="4843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3DCEFEE-99B4-76DB-2E58-965B5ED403D8}"/>
                </a:ext>
              </a:extLst>
            </p:cNvPr>
            <p:cNvCxnSpPr>
              <a:cxnSpLocks/>
              <a:stCxn id="26" idx="3"/>
              <a:endCxn id="22" idx="6"/>
            </p:cNvCxnSpPr>
            <p:nvPr/>
          </p:nvCxnSpPr>
          <p:spPr>
            <a:xfrm flipH="1">
              <a:off x="6167800" y="3909904"/>
              <a:ext cx="557257" cy="36485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A2548EE-85C4-A164-E12B-E4B49D2FAE03}"/>
                </a:ext>
              </a:extLst>
            </p:cNvPr>
            <p:cNvCxnSpPr>
              <a:cxnSpLocks/>
              <a:stCxn id="24" idx="4"/>
              <a:endCxn id="22" idx="0"/>
            </p:cNvCxnSpPr>
            <p:nvPr/>
          </p:nvCxnSpPr>
          <p:spPr>
            <a:xfrm>
              <a:off x="6048420" y="3563474"/>
              <a:ext cx="0" cy="263535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B8DBBA0-BDDA-074D-FBA3-3B7B9F81B565}"/>
                </a:ext>
              </a:extLst>
            </p:cNvPr>
            <p:cNvCxnSpPr>
              <a:cxnSpLocks/>
              <a:stCxn id="25" idx="2"/>
              <a:endCxn id="22" idx="7"/>
            </p:cNvCxnSpPr>
            <p:nvPr/>
          </p:nvCxnSpPr>
          <p:spPr>
            <a:xfrm flipH="1">
              <a:off x="6132834" y="3748066"/>
              <a:ext cx="154346" cy="113909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448B26F-11E5-9BB1-9A71-A0149814E638}"/>
                </a:ext>
              </a:extLst>
            </p:cNvPr>
            <p:cNvCxnSpPr>
              <a:cxnSpLocks/>
              <a:stCxn id="27" idx="3"/>
              <a:endCxn id="25" idx="7"/>
            </p:cNvCxnSpPr>
            <p:nvPr/>
          </p:nvCxnSpPr>
          <p:spPr>
            <a:xfrm flipH="1">
              <a:off x="6490974" y="3385062"/>
              <a:ext cx="105223" cy="27859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7DFA43F-8CF2-1BFA-B2EE-C96F01194273}"/>
                </a:ext>
              </a:extLst>
            </p:cNvPr>
            <p:cNvCxnSpPr>
              <a:cxnSpLocks/>
              <a:stCxn id="27" idx="5"/>
              <a:endCxn id="26" idx="0"/>
            </p:cNvCxnSpPr>
            <p:nvPr/>
          </p:nvCxnSpPr>
          <p:spPr>
            <a:xfrm>
              <a:off x="6765025" y="3385062"/>
              <a:ext cx="44446" cy="321048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1861A72-51B2-AF81-E859-C162CF753BAF}"/>
                </a:ext>
              </a:extLst>
            </p:cNvPr>
            <p:cNvCxnSpPr>
              <a:cxnSpLocks/>
              <a:stCxn id="30" idx="3"/>
              <a:endCxn id="27" idx="7"/>
            </p:cNvCxnSpPr>
            <p:nvPr/>
          </p:nvCxnSpPr>
          <p:spPr>
            <a:xfrm flipH="1">
              <a:off x="6765025" y="2998828"/>
              <a:ext cx="349762" cy="21740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A545BE2-7A62-2CB5-3B98-27317003C00D}"/>
                </a:ext>
              </a:extLst>
            </p:cNvPr>
            <p:cNvCxnSpPr>
              <a:cxnSpLocks/>
              <a:stCxn id="29" idx="6"/>
              <a:endCxn id="30" idx="1"/>
            </p:cNvCxnSpPr>
            <p:nvPr/>
          </p:nvCxnSpPr>
          <p:spPr>
            <a:xfrm>
              <a:off x="6561231" y="2628404"/>
              <a:ext cx="553556" cy="20159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008B4A9-ECB8-499D-9D8C-D8E6A8C439A5}"/>
                </a:ext>
              </a:extLst>
            </p:cNvPr>
            <p:cNvCxnSpPr>
              <a:cxnSpLocks/>
              <a:stCxn id="29" idx="4"/>
              <a:endCxn id="28" idx="7"/>
            </p:cNvCxnSpPr>
            <p:nvPr/>
          </p:nvCxnSpPr>
          <p:spPr>
            <a:xfrm>
              <a:off x="6441851" y="2747784"/>
              <a:ext cx="21346" cy="20532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FA26EA3-C0FE-7552-E9E1-050241B9547E}"/>
                </a:ext>
              </a:extLst>
            </p:cNvPr>
            <p:cNvCxnSpPr>
              <a:cxnSpLocks/>
              <a:stCxn id="24" idx="7"/>
              <a:endCxn id="28" idx="3"/>
            </p:cNvCxnSpPr>
            <p:nvPr/>
          </p:nvCxnSpPr>
          <p:spPr>
            <a:xfrm flipV="1">
              <a:off x="6132834" y="3121938"/>
              <a:ext cx="161535" cy="23774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8D0B4CB-D91D-B4A0-F30F-006C9372D116}"/>
                </a:ext>
              </a:extLst>
            </p:cNvPr>
            <p:cNvCxnSpPr>
              <a:cxnSpLocks/>
              <a:stCxn id="23" idx="7"/>
              <a:endCxn id="29" idx="1"/>
            </p:cNvCxnSpPr>
            <p:nvPr/>
          </p:nvCxnSpPr>
          <p:spPr>
            <a:xfrm flipV="1">
              <a:off x="5422627" y="2543990"/>
              <a:ext cx="934810" cy="76726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F460328-6A97-939B-861C-98420299F121}"/>
                </a:ext>
              </a:extLst>
            </p:cNvPr>
            <p:cNvCxnSpPr>
              <a:cxnSpLocks/>
              <a:stCxn id="28" idx="6"/>
              <a:endCxn id="30" idx="2"/>
            </p:cNvCxnSpPr>
            <p:nvPr/>
          </p:nvCxnSpPr>
          <p:spPr>
            <a:xfrm flipV="1">
              <a:off x="6498163" y="2914414"/>
              <a:ext cx="581658" cy="12311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DD0536A-ACD0-47E2-A26F-838C88D239B4}"/>
                </a:ext>
              </a:extLst>
            </p:cNvPr>
            <p:cNvCxnSpPr>
              <a:cxnSpLocks/>
              <a:stCxn id="31" idx="4"/>
              <a:endCxn id="32" idx="0"/>
            </p:cNvCxnSpPr>
            <p:nvPr/>
          </p:nvCxnSpPr>
          <p:spPr>
            <a:xfrm>
              <a:off x="5198922" y="1558836"/>
              <a:ext cx="55013" cy="455888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C9BC37C-B6DF-ABE2-72FD-0AF160FBE8F3}"/>
                </a:ext>
              </a:extLst>
            </p:cNvPr>
            <p:cNvCxnSpPr>
              <a:cxnSpLocks/>
              <a:stCxn id="33" idx="2"/>
              <a:endCxn id="32" idx="6"/>
            </p:cNvCxnSpPr>
            <p:nvPr/>
          </p:nvCxnSpPr>
          <p:spPr>
            <a:xfrm flipH="1">
              <a:off x="5373315" y="2070419"/>
              <a:ext cx="218172" cy="63685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D0C5995-DD18-2E70-ABAD-09F9B8EF2E12}"/>
                </a:ext>
              </a:extLst>
            </p:cNvPr>
            <p:cNvCxnSpPr>
              <a:cxnSpLocks/>
              <a:stCxn id="35" idx="3"/>
              <a:endCxn id="33" idx="7"/>
            </p:cNvCxnSpPr>
            <p:nvPr/>
          </p:nvCxnSpPr>
          <p:spPr>
            <a:xfrm flipH="1">
              <a:off x="5795281" y="1727326"/>
              <a:ext cx="562156" cy="258679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16F9478-2E0F-7CFD-A8C3-131F0D37CC53}"/>
                </a:ext>
              </a:extLst>
            </p:cNvPr>
            <p:cNvCxnSpPr>
              <a:cxnSpLocks/>
              <a:stCxn id="36" idx="3"/>
              <a:endCxn id="33" idx="6"/>
            </p:cNvCxnSpPr>
            <p:nvPr/>
          </p:nvCxnSpPr>
          <p:spPr>
            <a:xfrm flipH="1">
              <a:off x="5830247" y="1900046"/>
              <a:ext cx="912455" cy="170373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4C85276-CC58-5460-3E87-06525401BBFA}"/>
                </a:ext>
              </a:extLst>
            </p:cNvPr>
            <p:cNvCxnSpPr>
              <a:cxnSpLocks/>
              <a:stCxn id="36" idx="1"/>
              <a:endCxn id="35" idx="6"/>
            </p:cNvCxnSpPr>
            <p:nvPr/>
          </p:nvCxnSpPr>
          <p:spPr>
            <a:xfrm flipH="1" flipV="1">
              <a:off x="6561231" y="1642912"/>
              <a:ext cx="181471" cy="8830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505F22A-3772-31F8-0024-3DCE819E2CAB}"/>
                </a:ext>
              </a:extLst>
            </p:cNvPr>
            <p:cNvCxnSpPr>
              <a:cxnSpLocks/>
              <a:stCxn id="34" idx="6"/>
              <a:endCxn id="35" idx="2"/>
            </p:cNvCxnSpPr>
            <p:nvPr/>
          </p:nvCxnSpPr>
          <p:spPr>
            <a:xfrm>
              <a:off x="5929040" y="1642912"/>
              <a:ext cx="393431" cy="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36A8069-9134-B4E8-0AC7-6151ED459A02}"/>
                </a:ext>
              </a:extLst>
            </p:cNvPr>
            <p:cNvCxnSpPr>
              <a:cxnSpLocks/>
              <a:stCxn id="37" idx="6"/>
              <a:endCxn id="35" idx="0"/>
            </p:cNvCxnSpPr>
            <p:nvPr/>
          </p:nvCxnSpPr>
          <p:spPr>
            <a:xfrm>
              <a:off x="6205652" y="1320076"/>
              <a:ext cx="236199" cy="20345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8A99D18-F20B-46EF-6245-553D5D52F2C2}"/>
                </a:ext>
              </a:extLst>
            </p:cNvPr>
            <p:cNvCxnSpPr>
              <a:cxnSpLocks/>
              <a:stCxn id="31" idx="6"/>
              <a:endCxn id="37" idx="2"/>
            </p:cNvCxnSpPr>
            <p:nvPr/>
          </p:nvCxnSpPr>
          <p:spPr>
            <a:xfrm flipV="1">
              <a:off x="5318302" y="1320076"/>
              <a:ext cx="648590" cy="11938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15D39D-8699-AAE9-610C-73C4B17C8BB3}"/>
                </a:ext>
              </a:extLst>
            </p:cNvPr>
            <p:cNvCxnSpPr>
              <a:cxnSpLocks/>
              <a:stCxn id="31" idx="5"/>
              <a:endCxn id="34" idx="2"/>
            </p:cNvCxnSpPr>
            <p:nvPr/>
          </p:nvCxnSpPr>
          <p:spPr>
            <a:xfrm>
              <a:off x="5283336" y="1523870"/>
              <a:ext cx="406944" cy="11904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1B91BC6-F4AA-A361-9973-48CCCC496E51}"/>
                </a:ext>
              </a:extLst>
            </p:cNvPr>
            <p:cNvCxnSpPr>
              <a:cxnSpLocks/>
              <a:stCxn id="34" idx="4"/>
              <a:endCxn id="33" idx="0"/>
            </p:cNvCxnSpPr>
            <p:nvPr/>
          </p:nvCxnSpPr>
          <p:spPr>
            <a:xfrm flipH="1">
              <a:off x="5710867" y="1762292"/>
              <a:ext cx="98793" cy="188747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1452E64-2A5E-2105-7C45-71227545B203}"/>
                </a:ext>
              </a:extLst>
            </p:cNvPr>
            <p:cNvCxnSpPr>
              <a:cxnSpLocks/>
              <a:stCxn id="37" idx="3"/>
              <a:endCxn id="34" idx="0"/>
            </p:cNvCxnSpPr>
            <p:nvPr/>
          </p:nvCxnSpPr>
          <p:spPr>
            <a:xfrm flipH="1">
              <a:off x="5809660" y="1404490"/>
              <a:ext cx="192198" cy="11904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14F72DC-0792-09DA-D9C3-BD5D7E5A068E}"/>
                </a:ext>
              </a:extLst>
            </p:cNvPr>
            <p:cNvCxnSpPr>
              <a:cxnSpLocks/>
              <a:stCxn id="28" idx="5"/>
              <a:endCxn id="27" idx="1"/>
            </p:cNvCxnSpPr>
            <p:nvPr/>
          </p:nvCxnSpPr>
          <p:spPr>
            <a:xfrm>
              <a:off x="6463197" y="3121938"/>
              <a:ext cx="133000" cy="9429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8A0142B-9A7F-5C2B-045B-A911E11C0894}"/>
                </a:ext>
              </a:extLst>
            </p:cNvPr>
            <p:cNvCxnSpPr>
              <a:cxnSpLocks/>
              <a:stCxn id="23" idx="0"/>
              <a:endCxn id="32" idx="4"/>
            </p:cNvCxnSpPr>
            <p:nvPr/>
          </p:nvCxnSpPr>
          <p:spPr>
            <a:xfrm flipH="1" flipV="1">
              <a:off x="5253935" y="2253484"/>
              <a:ext cx="84278" cy="102280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3E0A98B-CBD7-2565-9778-EA28C8C1FE88}"/>
                </a:ext>
              </a:extLst>
            </p:cNvPr>
            <p:cNvCxnSpPr>
              <a:cxnSpLocks/>
              <a:stCxn id="16" idx="1"/>
              <a:endCxn id="6" idx="5"/>
            </p:cNvCxnSpPr>
            <p:nvPr/>
          </p:nvCxnSpPr>
          <p:spPr>
            <a:xfrm flipH="1" flipV="1">
              <a:off x="2200234" y="2223094"/>
              <a:ext cx="1240356" cy="77190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C1B55AA-67D4-2AF1-7BD7-A571C9A9E15C}"/>
                </a:ext>
              </a:extLst>
            </p:cNvPr>
            <p:cNvCxnSpPr>
              <a:cxnSpLocks/>
              <a:stCxn id="4" idx="2"/>
              <a:endCxn id="3" idx="6"/>
            </p:cNvCxnSpPr>
            <p:nvPr/>
          </p:nvCxnSpPr>
          <p:spPr>
            <a:xfrm flipH="1" flipV="1">
              <a:off x="1629808" y="1815758"/>
              <a:ext cx="853973" cy="8670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942EB71-45E4-5E56-16DE-808C4C85D6B1}"/>
                </a:ext>
              </a:extLst>
            </p:cNvPr>
            <p:cNvCxnSpPr>
              <a:cxnSpLocks/>
              <a:stCxn id="30" idx="4"/>
              <a:endCxn id="26" idx="7"/>
            </p:cNvCxnSpPr>
            <p:nvPr/>
          </p:nvCxnSpPr>
          <p:spPr>
            <a:xfrm flipH="1">
              <a:off x="6893885" y="3033794"/>
              <a:ext cx="305316" cy="70728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210092F5-E7DD-D079-0F85-15B077C11323}"/>
              </a:ext>
            </a:extLst>
          </p:cNvPr>
          <p:cNvSpPr txBox="1"/>
          <p:nvPr/>
        </p:nvSpPr>
        <p:spPr>
          <a:xfrm>
            <a:off x="8377304" y="-517648"/>
            <a:ext cx="2082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vi-VN" sz="2000" b="1"/>
              <a:t>Ví dụ</a:t>
            </a:r>
            <a:r>
              <a:rPr lang="vi-VN" sz="1800"/>
              <a:t>  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44328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436559-6466-BD51-2C70-E9469D723A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33903B-0915-A3A3-9F08-0CD3D18BAEA3}"/>
              </a:ext>
            </a:extLst>
          </p:cNvPr>
          <p:cNvSpPr txBox="1"/>
          <p:nvPr/>
        </p:nvSpPr>
        <p:spPr>
          <a:xfrm>
            <a:off x="1442559" y="453078"/>
            <a:ext cx="2082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vi-VN" sz="2000" b="1"/>
              <a:t>Example</a:t>
            </a:r>
            <a:endParaRPr lang="en-US" sz="180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97BD5D-8668-C92A-F95D-A7095BF94A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Introduction</a:t>
            </a:r>
            <a:endParaRPr lang="en-US"/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F2336F44-9511-359C-16A4-1235BB2DE1D4}"/>
              </a:ext>
            </a:extLst>
          </p:cNvPr>
          <p:cNvGrpSpPr/>
          <p:nvPr/>
        </p:nvGrpSpPr>
        <p:grpSpPr>
          <a:xfrm>
            <a:off x="1391048" y="1200696"/>
            <a:ext cx="5927533" cy="3124418"/>
            <a:chOff x="1391048" y="1200696"/>
            <a:chExt cx="5927533" cy="3124418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60D26B8B-E809-8A2E-69DD-6EE6CF26C08A}"/>
                </a:ext>
              </a:extLst>
            </p:cNvPr>
            <p:cNvSpPr/>
            <p:nvPr/>
          </p:nvSpPr>
          <p:spPr>
            <a:xfrm>
              <a:off x="1391048" y="1696378"/>
              <a:ext cx="238760" cy="23876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864C6C4-3A7F-75C6-E10E-AE5906F0ED21}"/>
                </a:ext>
              </a:extLst>
            </p:cNvPr>
            <p:cNvSpPr/>
            <p:nvPr/>
          </p:nvSpPr>
          <p:spPr>
            <a:xfrm>
              <a:off x="2483781" y="1783080"/>
              <a:ext cx="238760" cy="23876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CBEEE36-B649-A6D7-E9E7-0FC232F8C7BF}"/>
                </a:ext>
              </a:extLst>
            </p:cNvPr>
            <p:cNvSpPr/>
            <p:nvPr/>
          </p:nvSpPr>
          <p:spPr>
            <a:xfrm>
              <a:off x="1996440" y="2019300"/>
              <a:ext cx="238760" cy="23876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BEC222A-1A49-A33F-CE99-900FAFCF166E}"/>
                </a:ext>
              </a:extLst>
            </p:cNvPr>
            <p:cNvSpPr/>
            <p:nvPr/>
          </p:nvSpPr>
          <p:spPr>
            <a:xfrm>
              <a:off x="2245021" y="1284772"/>
              <a:ext cx="238760" cy="23876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061A57A-7307-7A13-617A-F7D4E3FBB106}"/>
                </a:ext>
              </a:extLst>
            </p:cNvPr>
            <p:cNvSpPr/>
            <p:nvPr/>
          </p:nvSpPr>
          <p:spPr>
            <a:xfrm>
              <a:off x="2737442" y="1284772"/>
              <a:ext cx="238760" cy="23876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B439A62-02C0-2F83-71D6-75662A94FCFE}"/>
                </a:ext>
              </a:extLst>
            </p:cNvPr>
            <p:cNvSpPr/>
            <p:nvPr/>
          </p:nvSpPr>
          <p:spPr>
            <a:xfrm>
              <a:off x="1974141" y="2739105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4F4350E-ADA9-3AB8-9322-15FA27B64F1B}"/>
                </a:ext>
              </a:extLst>
            </p:cNvPr>
            <p:cNvSpPr/>
            <p:nvPr/>
          </p:nvSpPr>
          <p:spPr>
            <a:xfrm>
              <a:off x="2115820" y="3120573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21D641D-DABD-7EEF-C231-7FF8C16E2810}"/>
                </a:ext>
              </a:extLst>
            </p:cNvPr>
            <p:cNvSpPr/>
            <p:nvPr/>
          </p:nvSpPr>
          <p:spPr>
            <a:xfrm>
              <a:off x="2245021" y="3910297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DDF547-2FB3-88B4-1BB7-225D28593E26}"/>
                </a:ext>
              </a:extLst>
            </p:cNvPr>
            <p:cNvSpPr/>
            <p:nvPr/>
          </p:nvSpPr>
          <p:spPr>
            <a:xfrm>
              <a:off x="2856822" y="3986245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9E82B51-5190-7985-3F89-2D1B802D6196}"/>
                </a:ext>
              </a:extLst>
            </p:cNvPr>
            <p:cNvSpPr/>
            <p:nvPr/>
          </p:nvSpPr>
          <p:spPr>
            <a:xfrm>
              <a:off x="2722541" y="3444770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8D2CB12-60B4-2936-46F8-0A47BB08A429}"/>
                </a:ext>
              </a:extLst>
            </p:cNvPr>
            <p:cNvSpPr/>
            <p:nvPr/>
          </p:nvSpPr>
          <p:spPr>
            <a:xfrm>
              <a:off x="3405624" y="2960034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E2D8D75-CAE4-3387-2EA1-8654F3E03533}"/>
                </a:ext>
              </a:extLst>
            </p:cNvPr>
            <p:cNvSpPr/>
            <p:nvPr/>
          </p:nvSpPr>
          <p:spPr>
            <a:xfrm>
              <a:off x="3682144" y="4026921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13D25D2-F87E-5188-F103-E621F00582E9}"/>
                </a:ext>
              </a:extLst>
            </p:cNvPr>
            <p:cNvSpPr/>
            <p:nvPr/>
          </p:nvSpPr>
          <p:spPr>
            <a:xfrm>
              <a:off x="4002523" y="3574611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B9719FC-CFBF-E721-0CDA-EADCB15B26D8}"/>
                </a:ext>
              </a:extLst>
            </p:cNvPr>
            <p:cNvSpPr/>
            <p:nvPr/>
          </p:nvSpPr>
          <p:spPr>
            <a:xfrm>
              <a:off x="4268706" y="4086354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D0DA8BC-C26D-2E0F-EED9-636EAA159F82}"/>
                </a:ext>
              </a:extLst>
            </p:cNvPr>
            <p:cNvSpPr/>
            <p:nvPr/>
          </p:nvSpPr>
          <p:spPr>
            <a:xfrm>
              <a:off x="5929040" y="3827009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FB2B1F4-B0D4-C581-0AD0-564D75ADAA22}"/>
                </a:ext>
              </a:extLst>
            </p:cNvPr>
            <p:cNvSpPr/>
            <p:nvPr/>
          </p:nvSpPr>
          <p:spPr>
            <a:xfrm>
              <a:off x="5218833" y="3276284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0E70A55-62BF-C871-839A-BE561C761406}"/>
                </a:ext>
              </a:extLst>
            </p:cNvPr>
            <p:cNvSpPr/>
            <p:nvPr/>
          </p:nvSpPr>
          <p:spPr>
            <a:xfrm>
              <a:off x="5929040" y="3324714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6ADC338-29F2-5D15-9215-D39AA5E5F84D}"/>
                </a:ext>
              </a:extLst>
            </p:cNvPr>
            <p:cNvSpPr/>
            <p:nvPr/>
          </p:nvSpPr>
          <p:spPr>
            <a:xfrm>
              <a:off x="6287180" y="3628686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92BE13C-EC9D-0434-3F14-A827B5704B73}"/>
                </a:ext>
              </a:extLst>
            </p:cNvPr>
            <p:cNvSpPr/>
            <p:nvPr/>
          </p:nvSpPr>
          <p:spPr>
            <a:xfrm>
              <a:off x="6690091" y="3706110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F174557-7108-2622-2CDA-985314450E74}"/>
                </a:ext>
              </a:extLst>
            </p:cNvPr>
            <p:cNvSpPr/>
            <p:nvPr/>
          </p:nvSpPr>
          <p:spPr>
            <a:xfrm>
              <a:off x="6561231" y="3181268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7994BBA-B55E-DBBF-AB09-33944EC4767E}"/>
                </a:ext>
              </a:extLst>
            </p:cNvPr>
            <p:cNvSpPr/>
            <p:nvPr/>
          </p:nvSpPr>
          <p:spPr>
            <a:xfrm>
              <a:off x="6259403" y="2918144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8E9228-F765-736E-E460-BC823931BB64}"/>
                </a:ext>
              </a:extLst>
            </p:cNvPr>
            <p:cNvSpPr/>
            <p:nvPr/>
          </p:nvSpPr>
          <p:spPr>
            <a:xfrm>
              <a:off x="6322471" y="2509024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91E8A2D-5B9A-53D8-AD3E-A212354EB3F4}"/>
                </a:ext>
              </a:extLst>
            </p:cNvPr>
            <p:cNvSpPr/>
            <p:nvPr/>
          </p:nvSpPr>
          <p:spPr>
            <a:xfrm>
              <a:off x="7079821" y="2795034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9EA0D31-D8C6-17F7-5EC9-35D024D84ABE}"/>
                </a:ext>
              </a:extLst>
            </p:cNvPr>
            <p:cNvSpPr/>
            <p:nvPr/>
          </p:nvSpPr>
          <p:spPr>
            <a:xfrm>
              <a:off x="5079542" y="1320076"/>
              <a:ext cx="238760" cy="238760"/>
            </a:xfrm>
            <a:prstGeom prst="ellipse">
              <a:avLst/>
            </a:prstGeom>
            <a:solidFill>
              <a:srgbClr val="58AE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81907AD-A87F-E3B8-AF4C-DE7B836821A2}"/>
                </a:ext>
              </a:extLst>
            </p:cNvPr>
            <p:cNvSpPr/>
            <p:nvPr/>
          </p:nvSpPr>
          <p:spPr>
            <a:xfrm>
              <a:off x="5134555" y="2014724"/>
              <a:ext cx="238760" cy="238760"/>
            </a:xfrm>
            <a:prstGeom prst="ellipse">
              <a:avLst/>
            </a:prstGeom>
            <a:solidFill>
              <a:srgbClr val="58AE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2E49A60-F7DF-4DC3-BA6D-F4623AD16702}"/>
                </a:ext>
              </a:extLst>
            </p:cNvPr>
            <p:cNvSpPr/>
            <p:nvPr/>
          </p:nvSpPr>
          <p:spPr>
            <a:xfrm>
              <a:off x="5591487" y="1951039"/>
              <a:ext cx="238760" cy="238760"/>
            </a:xfrm>
            <a:prstGeom prst="ellipse">
              <a:avLst/>
            </a:prstGeom>
            <a:solidFill>
              <a:srgbClr val="58AE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C338AD4-A1CF-FD5E-DF14-12A4E59C7CA4}"/>
                </a:ext>
              </a:extLst>
            </p:cNvPr>
            <p:cNvSpPr/>
            <p:nvPr/>
          </p:nvSpPr>
          <p:spPr>
            <a:xfrm>
              <a:off x="5690280" y="1523532"/>
              <a:ext cx="238760" cy="238760"/>
            </a:xfrm>
            <a:prstGeom prst="ellipse">
              <a:avLst/>
            </a:prstGeom>
            <a:solidFill>
              <a:srgbClr val="58AE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E41097F-3ED1-02F5-A8D2-C6F3C8492F9F}"/>
                </a:ext>
              </a:extLst>
            </p:cNvPr>
            <p:cNvSpPr/>
            <p:nvPr/>
          </p:nvSpPr>
          <p:spPr>
            <a:xfrm>
              <a:off x="6322471" y="1523532"/>
              <a:ext cx="238760" cy="238760"/>
            </a:xfrm>
            <a:prstGeom prst="ellipse">
              <a:avLst/>
            </a:prstGeom>
            <a:solidFill>
              <a:srgbClr val="58AE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8E0607B-616D-7645-0928-94B98132871F}"/>
                </a:ext>
              </a:extLst>
            </p:cNvPr>
            <p:cNvSpPr/>
            <p:nvPr/>
          </p:nvSpPr>
          <p:spPr>
            <a:xfrm>
              <a:off x="6707736" y="1696252"/>
              <a:ext cx="238760" cy="238760"/>
            </a:xfrm>
            <a:prstGeom prst="ellipse">
              <a:avLst/>
            </a:prstGeom>
            <a:solidFill>
              <a:srgbClr val="58AE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48FA570-2B6D-13D5-C31A-DF97F6B1A3F9}"/>
                </a:ext>
              </a:extLst>
            </p:cNvPr>
            <p:cNvSpPr/>
            <p:nvPr/>
          </p:nvSpPr>
          <p:spPr>
            <a:xfrm>
              <a:off x="5966892" y="1200696"/>
              <a:ext cx="238760" cy="238760"/>
            </a:xfrm>
            <a:prstGeom prst="ellipse">
              <a:avLst/>
            </a:prstGeom>
            <a:solidFill>
              <a:srgbClr val="58AE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721148E-0D0F-3B70-DD8F-57E3421426C1}"/>
                </a:ext>
              </a:extLst>
            </p:cNvPr>
            <p:cNvCxnSpPr>
              <a:stCxn id="30" idx="3"/>
              <a:endCxn id="16" idx="7"/>
            </p:cNvCxnSpPr>
            <p:nvPr/>
          </p:nvCxnSpPr>
          <p:spPr>
            <a:xfrm flipH="1">
              <a:off x="3609418" y="1523870"/>
              <a:ext cx="1505090" cy="147113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E8F9961-37BF-5415-DB6F-CB3A756D5C67}"/>
                </a:ext>
              </a:extLst>
            </p:cNvPr>
            <p:cNvCxnSpPr>
              <a:cxnSpLocks/>
              <a:stCxn id="31" idx="3"/>
              <a:endCxn id="16" idx="6"/>
            </p:cNvCxnSpPr>
            <p:nvPr/>
          </p:nvCxnSpPr>
          <p:spPr>
            <a:xfrm flipH="1">
              <a:off x="3644384" y="2218518"/>
              <a:ext cx="1525137" cy="86089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18AAB2B-A09D-B107-C82A-296132420C8E}"/>
                </a:ext>
              </a:extLst>
            </p:cNvPr>
            <p:cNvCxnSpPr>
              <a:cxnSpLocks/>
              <a:stCxn id="21" idx="2"/>
              <a:endCxn id="16" idx="5"/>
            </p:cNvCxnSpPr>
            <p:nvPr/>
          </p:nvCxnSpPr>
          <p:spPr>
            <a:xfrm flipH="1" flipV="1">
              <a:off x="3609418" y="3163828"/>
              <a:ext cx="1609415" cy="23183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FBEE8A9-8895-093A-D922-BFA6CE0DE0D4}"/>
                </a:ext>
              </a:extLst>
            </p:cNvPr>
            <p:cNvCxnSpPr>
              <a:cxnSpLocks/>
              <a:stCxn id="16" idx="3"/>
              <a:endCxn id="15" idx="7"/>
            </p:cNvCxnSpPr>
            <p:nvPr/>
          </p:nvCxnSpPr>
          <p:spPr>
            <a:xfrm flipH="1">
              <a:off x="2926335" y="3163828"/>
              <a:ext cx="514255" cy="315908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5BC1108-7857-CA0F-BC67-3B682CC3DDFA}"/>
                </a:ext>
              </a:extLst>
            </p:cNvPr>
            <p:cNvCxnSpPr>
              <a:cxnSpLocks/>
              <a:stCxn id="15" idx="4"/>
              <a:endCxn id="14" idx="0"/>
            </p:cNvCxnSpPr>
            <p:nvPr/>
          </p:nvCxnSpPr>
          <p:spPr>
            <a:xfrm>
              <a:off x="2841921" y="3683530"/>
              <a:ext cx="134281" cy="302715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15135A7-6D20-F79A-B1DD-A21D62159E42}"/>
                </a:ext>
              </a:extLst>
            </p:cNvPr>
            <p:cNvCxnSpPr>
              <a:cxnSpLocks/>
              <a:stCxn id="15" idx="6"/>
              <a:endCxn id="17" idx="1"/>
            </p:cNvCxnSpPr>
            <p:nvPr/>
          </p:nvCxnSpPr>
          <p:spPr>
            <a:xfrm>
              <a:off x="2961301" y="3564150"/>
              <a:ext cx="755809" cy="497737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426E61E-9475-8543-41CA-E28DD55CDD54}"/>
                </a:ext>
              </a:extLst>
            </p:cNvPr>
            <p:cNvCxnSpPr>
              <a:cxnSpLocks/>
              <a:stCxn id="18" idx="3"/>
              <a:endCxn id="17" idx="7"/>
            </p:cNvCxnSpPr>
            <p:nvPr/>
          </p:nvCxnSpPr>
          <p:spPr>
            <a:xfrm flipH="1">
              <a:off x="3885938" y="3778405"/>
              <a:ext cx="151551" cy="28348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E84491E-538A-A3EC-9D71-538728B98199}"/>
                </a:ext>
              </a:extLst>
            </p:cNvPr>
            <p:cNvCxnSpPr>
              <a:cxnSpLocks/>
              <a:stCxn id="16" idx="4"/>
              <a:endCxn id="18" idx="1"/>
            </p:cNvCxnSpPr>
            <p:nvPr/>
          </p:nvCxnSpPr>
          <p:spPr>
            <a:xfrm>
              <a:off x="3525004" y="3198794"/>
              <a:ext cx="512485" cy="410783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E564E7-7BFD-5542-00D3-F4DA75663289}"/>
                </a:ext>
              </a:extLst>
            </p:cNvPr>
            <p:cNvCxnSpPr>
              <a:cxnSpLocks/>
              <a:stCxn id="18" idx="5"/>
              <a:endCxn id="19" idx="0"/>
            </p:cNvCxnSpPr>
            <p:nvPr/>
          </p:nvCxnSpPr>
          <p:spPr>
            <a:xfrm>
              <a:off x="4206317" y="3778405"/>
              <a:ext cx="181769" cy="307949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91AEF50-D0F0-F7BF-2567-70F37E8E6564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>
              <a:off x="3920904" y="4146301"/>
              <a:ext cx="347802" cy="59433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D898325-2E0A-486C-7D14-9242B210147C}"/>
                </a:ext>
              </a:extLst>
            </p:cNvPr>
            <p:cNvCxnSpPr>
              <a:cxnSpLocks/>
              <a:stCxn id="14" idx="6"/>
              <a:endCxn id="17" idx="2"/>
            </p:cNvCxnSpPr>
            <p:nvPr/>
          </p:nvCxnSpPr>
          <p:spPr>
            <a:xfrm>
              <a:off x="3095582" y="4105625"/>
              <a:ext cx="586562" cy="4067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AFB205E-2E76-CAEF-CC0A-76CD0528B078}"/>
                </a:ext>
              </a:extLst>
            </p:cNvPr>
            <p:cNvCxnSpPr>
              <a:cxnSpLocks/>
              <a:stCxn id="13" idx="6"/>
              <a:endCxn id="14" idx="2"/>
            </p:cNvCxnSpPr>
            <p:nvPr/>
          </p:nvCxnSpPr>
          <p:spPr>
            <a:xfrm>
              <a:off x="2483781" y="4029677"/>
              <a:ext cx="373041" cy="75948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51394A0-BD10-D1D6-4626-6D5AECF9EC09}"/>
                </a:ext>
              </a:extLst>
            </p:cNvPr>
            <p:cNvCxnSpPr>
              <a:cxnSpLocks/>
              <a:stCxn id="15" idx="3"/>
              <a:endCxn id="13" idx="7"/>
            </p:cNvCxnSpPr>
            <p:nvPr/>
          </p:nvCxnSpPr>
          <p:spPr>
            <a:xfrm flipH="1">
              <a:off x="2448815" y="3648564"/>
              <a:ext cx="308692" cy="296699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5BEDA76-E98B-2352-5F81-229AD73BA4B1}"/>
                </a:ext>
              </a:extLst>
            </p:cNvPr>
            <p:cNvCxnSpPr>
              <a:cxnSpLocks/>
              <a:stCxn id="12" idx="4"/>
              <a:endCxn id="13" idx="0"/>
            </p:cNvCxnSpPr>
            <p:nvPr/>
          </p:nvCxnSpPr>
          <p:spPr>
            <a:xfrm>
              <a:off x="2235200" y="3359333"/>
              <a:ext cx="129201" cy="550964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37DCCB3-C1C7-7EE8-4A1A-23A0618272FC}"/>
                </a:ext>
              </a:extLst>
            </p:cNvPr>
            <p:cNvCxnSpPr>
              <a:cxnSpLocks/>
              <a:stCxn id="11" idx="4"/>
              <a:endCxn id="12" idx="1"/>
            </p:cNvCxnSpPr>
            <p:nvPr/>
          </p:nvCxnSpPr>
          <p:spPr>
            <a:xfrm>
              <a:off x="2093521" y="2977865"/>
              <a:ext cx="57265" cy="177674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97562678-DF46-40FE-2B62-2446059D4D46}"/>
                </a:ext>
              </a:extLst>
            </p:cNvPr>
            <p:cNvCxnSpPr>
              <a:cxnSpLocks/>
              <a:stCxn id="8" idx="4"/>
              <a:endCxn id="11" idx="0"/>
            </p:cNvCxnSpPr>
            <p:nvPr/>
          </p:nvCxnSpPr>
          <p:spPr>
            <a:xfrm flipH="1">
              <a:off x="2093521" y="2258060"/>
              <a:ext cx="22299" cy="481045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E9423EE-B87C-D9B7-F5C6-F360D4F40E80}"/>
                </a:ext>
              </a:extLst>
            </p:cNvPr>
            <p:cNvCxnSpPr>
              <a:cxnSpLocks/>
              <a:stCxn id="7" idx="3"/>
              <a:endCxn id="8" idx="6"/>
            </p:cNvCxnSpPr>
            <p:nvPr/>
          </p:nvCxnSpPr>
          <p:spPr>
            <a:xfrm flipH="1">
              <a:off x="2235200" y="1986874"/>
              <a:ext cx="283547" cy="15180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0995F09-F74B-6BF1-AF18-DF317AD4E04C}"/>
                </a:ext>
              </a:extLst>
            </p:cNvPr>
            <p:cNvCxnSpPr>
              <a:cxnSpLocks/>
              <a:stCxn id="10" idx="4"/>
              <a:endCxn id="7" idx="7"/>
            </p:cNvCxnSpPr>
            <p:nvPr/>
          </p:nvCxnSpPr>
          <p:spPr>
            <a:xfrm flipH="1">
              <a:off x="2687575" y="1523532"/>
              <a:ext cx="169247" cy="294514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7B5C69E-605B-A529-47C1-58E339E60A48}"/>
                </a:ext>
              </a:extLst>
            </p:cNvPr>
            <p:cNvCxnSpPr>
              <a:cxnSpLocks/>
              <a:stCxn id="9" idx="4"/>
              <a:endCxn id="7" idx="1"/>
            </p:cNvCxnSpPr>
            <p:nvPr/>
          </p:nvCxnSpPr>
          <p:spPr>
            <a:xfrm>
              <a:off x="2364401" y="1523532"/>
              <a:ext cx="154346" cy="294514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049D3C8-EE66-F622-0EE6-5BC7C680C7DC}"/>
                </a:ext>
              </a:extLst>
            </p:cNvPr>
            <p:cNvCxnSpPr>
              <a:cxnSpLocks/>
              <a:stCxn id="2" idx="5"/>
              <a:endCxn id="8" idx="2"/>
            </p:cNvCxnSpPr>
            <p:nvPr/>
          </p:nvCxnSpPr>
          <p:spPr>
            <a:xfrm>
              <a:off x="1594842" y="1900172"/>
              <a:ext cx="401598" cy="238508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FAD4173-4C36-8F4D-429A-3A96E3AB3887}"/>
                </a:ext>
              </a:extLst>
            </p:cNvPr>
            <p:cNvCxnSpPr>
              <a:cxnSpLocks/>
              <a:stCxn id="2" idx="7"/>
              <a:endCxn id="9" idx="2"/>
            </p:cNvCxnSpPr>
            <p:nvPr/>
          </p:nvCxnSpPr>
          <p:spPr>
            <a:xfrm flipV="1">
              <a:off x="1594842" y="1404152"/>
              <a:ext cx="650179" cy="32719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2B769B9-B39B-87D9-5298-3818C85E5EA1}"/>
                </a:ext>
              </a:extLst>
            </p:cNvPr>
            <p:cNvCxnSpPr>
              <a:cxnSpLocks/>
              <a:stCxn id="8" idx="0"/>
              <a:endCxn id="9" idx="3"/>
            </p:cNvCxnSpPr>
            <p:nvPr/>
          </p:nvCxnSpPr>
          <p:spPr>
            <a:xfrm flipV="1">
              <a:off x="2115820" y="1488566"/>
              <a:ext cx="164167" cy="530734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AA41935-8441-B43D-DBEB-D8D1D5FCEC81}"/>
                </a:ext>
              </a:extLst>
            </p:cNvPr>
            <p:cNvCxnSpPr>
              <a:cxnSpLocks/>
              <a:stCxn id="10" idx="2"/>
              <a:endCxn id="9" idx="6"/>
            </p:cNvCxnSpPr>
            <p:nvPr/>
          </p:nvCxnSpPr>
          <p:spPr>
            <a:xfrm flipH="1">
              <a:off x="2483781" y="1404152"/>
              <a:ext cx="253661" cy="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485CB637-1933-73BF-EC79-4A21B4E45A08}"/>
                </a:ext>
              </a:extLst>
            </p:cNvPr>
            <p:cNvCxnSpPr>
              <a:cxnSpLocks/>
              <a:stCxn id="15" idx="1"/>
              <a:endCxn id="11" idx="6"/>
            </p:cNvCxnSpPr>
            <p:nvPr/>
          </p:nvCxnSpPr>
          <p:spPr>
            <a:xfrm flipH="1" flipV="1">
              <a:off x="2212901" y="2858485"/>
              <a:ext cx="544606" cy="621251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50EDE9AC-FDB9-1CEE-3DDC-109CE04B3602}"/>
                </a:ext>
              </a:extLst>
            </p:cNvPr>
            <p:cNvCxnSpPr>
              <a:cxnSpLocks/>
              <a:stCxn id="16" idx="2"/>
              <a:endCxn id="12" idx="6"/>
            </p:cNvCxnSpPr>
            <p:nvPr/>
          </p:nvCxnSpPr>
          <p:spPr>
            <a:xfrm flipH="1">
              <a:off x="2354580" y="3079414"/>
              <a:ext cx="1051044" cy="160539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587C66B8-4FD2-69F9-3BC1-DCE8231D4B0D}"/>
                </a:ext>
              </a:extLst>
            </p:cNvPr>
            <p:cNvCxnSpPr>
              <a:cxnSpLocks/>
              <a:stCxn id="20" idx="2"/>
              <a:endCxn id="21" idx="4"/>
            </p:cNvCxnSpPr>
            <p:nvPr/>
          </p:nvCxnSpPr>
          <p:spPr>
            <a:xfrm flipH="1" flipV="1">
              <a:off x="5338213" y="3515044"/>
              <a:ext cx="590827" cy="431345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92571D-13C8-D605-5DC0-D6D974D2526F}"/>
                </a:ext>
              </a:extLst>
            </p:cNvPr>
            <p:cNvCxnSpPr>
              <a:cxnSpLocks/>
              <a:stCxn id="22" idx="2"/>
              <a:endCxn id="21" idx="6"/>
            </p:cNvCxnSpPr>
            <p:nvPr/>
          </p:nvCxnSpPr>
          <p:spPr>
            <a:xfrm flipH="1" flipV="1">
              <a:off x="5457593" y="3395664"/>
              <a:ext cx="471447" cy="4843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148B9B2-FEDC-BC9F-BC91-7341783DE039}"/>
                </a:ext>
              </a:extLst>
            </p:cNvPr>
            <p:cNvCxnSpPr>
              <a:cxnSpLocks/>
              <a:stCxn id="24" idx="3"/>
              <a:endCxn id="20" idx="6"/>
            </p:cNvCxnSpPr>
            <p:nvPr/>
          </p:nvCxnSpPr>
          <p:spPr>
            <a:xfrm flipH="1">
              <a:off x="6167800" y="3909904"/>
              <a:ext cx="557257" cy="36485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D44FF175-7EF8-5FFC-833E-DC7515F6D50C}"/>
                </a:ext>
              </a:extLst>
            </p:cNvPr>
            <p:cNvCxnSpPr>
              <a:cxnSpLocks/>
              <a:stCxn id="22" idx="4"/>
              <a:endCxn id="20" idx="0"/>
            </p:cNvCxnSpPr>
            <p:nvPr/>
          </p:nvCxnSpPr>
          <p:spPr>
            <a:xfrm>
              <a:off x="6048420" y="3563474"/>
              <a:ext cx="0" cy="263535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749FF50-798A-0AF1-6917-66D98506C440}"/>
                </a:ext>
              </a:extLst>
            </p:cNvPr>
            <p:cNvCxnSpPr>
              <a:cxnSpLocks/>
              <a:stCxn id="23" idx="2"/>
              <a:endCxn id="20" idx="7"/>
            </p:cNvCxnSpPr>
            <p:nvPr/>
          </p:nvCxnSpPr>
          <p:spPr>
            <a:xfrm flipH="1">
              <a:off x="6132834" y="3748066"/>
              <a:ext cx="154346" cy="113909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95F7AD8-C6E1-4F56-BE9E-7384C859B859}"/>
                </a:ext>
              </a:extLst>
            </p:cNvPr>
            <p:cNvCxnSpPr>
              <a:cxnSpLocks/>
              <a:stCxn id="25" idx="3"/>
              <a:endCxn id="23" idx="7"/>
            </p:cNvCxnSpPr>
            <p:nvPr/>
          </p:nvCxnSpPr>
          <p:spPr>
            <a:xfrm flipH="1">
              <a:off x="6490974" y="3385062"/>
              <a:ext cx="105223" cy="27859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FEC76817-437F-39B7-6642-64B330DFF4FC}"/>
                </a:ext>
              </a:extLst>
            </p:cNvPr>
            <p:cNvCxnSpPr>
              <a:cxnSpLocks/>
              <a:stCxn id="25" idx="5"/>
              <a:endCxn id="24" idx="0"/>
            </p:cNvCxnSpPr>
            <p:nvPr/>
          </p:nvCxnSpPr>
          <p:spPr>
            <a:xfrm>
              <a:off x="6765025" y="3385062"/>
              <a:ext cx="44446" cy="321048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D7DEBB5-5793-F2E1-3FCF-E282EBD865DD}"/>
                </a:ext>
              </a:extLst>
            </p:cNvPr>
            <p:cNvCxnSpPr>
              <a:cxnSpLocks/>
              <a:stCxn id="29" idx="3"/>
              <a:endCxn id="25" idx="7"/>
            </p:cNvCxnSpPr>
            <p:nvPr/>
          </p:nvCxnSpPr>
          <p:spPr>
            <a:xfrm flipH="1">
              <a:off x="6765025" y="2998828"/>
              <a:ext cx="349762" cy="21740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0014B0D-044C-5FC0-D57C-AECA0937E823}"/>
                </a:ext>
              </a:extLst>
            </p:cNvPr>
            <p:cNvCxnSpPr>
              <a:cxnSpLocks/>
              <a:stCxn id="27" idx="6"/>
              <a:endCxn id="29" idx="1"/>
            </p:cNvCxnSpPr>
            <p:nvPr/>
          </p:nvCxnSpPr>
          <p:spPr>
            <a:xfrm>
              <a:off x="6561231" y="2628404"/>
              <a:ext cx="553556" cy="20159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78AD0D0-5CFF-DBDE-F8F5-D302FAE9F0B7}"/>
                </a:ext>
              </a:extLst>
            </p:cNvPr>
            <p:cNvCxnSpPr>
              <a:cxnSpLocks/>
              <a:stCxn id="27" idx="4"/>
              <a:endCxn id="26" idx="7"/>
            </p:cNvCxnSpPr>
            <p:nvPr/>
          </p:nvCxnSpPr>
          <p:spPr>
            <a:xfrm>
              <a:off x="6441851" y="2747784"/>
              <a:ext cx="21346" cy="20532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E367425-AADF-FC0D-0648-6054D5CDA0E0}"/>
                </a:ext>
              </a:extLst>
            </p:cNvPr>
            <p:cNvCxnSpPr>
              <a:cxnSpLocks/>
              <a:stCxn id="22" idx="7"/>
              <a:endCxn id="26" idx="3"/>
            </p:cNvCxnSpPr>
            <p:nvPr/>
          </p:nvCxnSpPr>
          <p:spPr>
            <a:xfrm flipV="1">
              <a:off x="6132834" y="3121938"/>
              <a:ext cx="161535" cy="23774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449A255-4BE2-3354-3487-5836F02DB4B8}"/>
                </a:ext>
              </a:extLst>
            </p:cNvPr>
            <p:cNvCxnSpPr>
              <a:cxnSpLocks/>
              <a:stCxn id="21" idx="7"/>
              <a:endCxn id="27" idx="1"/>
            </p:cNvCxnSpPr>
            <p:nvPr/>
          </p:nvCxnSpPr>
          <p:spPr>
            <a:xfrm flipV="1">
              <a:off x="5422627" y="2543990"/>
              <a:ext cx="934810" cy="76726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0AAE0E1-6CBD-A78C-4314-3F5C54E1C659}"/>
                </a:ext>
              </a:extLst>
            </p:cNvPr>
            <p:cNvCxnSpPr>
              <a:cxnSpLocks/>
              <a:stCxn id="26" idx="6"/>
              <a:endCxn id="29" idx="2"/>
            </p:cNvCxnSpPr>
            <p:nvPr/>
          </p:nvCxnSpPr>
          <p:spPr>
            <a:xfrm flipV="1">
              <a:off x="6498163" y="2914414"/>
              <a:ext cx="581658" cy="12311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15AC8C91-5369-D26D-69C5-D603DA7C2066}"/>
                </a:ext>
              </a:extLst>
            </p:cNvPr>
            <p:cNvCxnSpPr>
              <a:cxnSpLocks/>
              <a:stCxn id="30" idx="4"/>
              <a:endCxn id="31" idx="0"/>
            </p:cNvCxnSpPr>
            <p:nvPr/>
          </p:nvCxnSpPr>
          <p:spPr>
            <a:xfrm>
              <a:off x="5198922" y="1558836"/>
              <a:ext cx="55013" cy="455888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4643C042-8A59-1191-B90B-77AD284A4E27}"/>
                </a:ext>
              </a:extLst>
            </p:cNvPr>
            <p:cNvCxnSpPr>
              <a:cxnSpLocks/>
              <a:stCxn id="32" idx="2"/>
              <a:endCxn id="31" idx="6"/>
            </p:cNvCxnSpPr>
            <p:nvPr/>
          </p:nvCxnSpPr>
          <p:spPr>
            <a:xfrm flipH="1">
              <a:off x="5373315" y="2070419"/>
              <a:ext cx="218172" cy="63685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9FD443B-CA90-4C8D-71B6-34B4D1A01346}"/>
                </a:ext>
              </a:extLst>
            </p:cNvPr>
            <p:cNvCxnSpPr>
              <a:cxnSpLocks/>
              <a:stCxn id="34" idx="3"/>
              <a:endCxn id="32" idx="7"/>
            </p:cNvCxnSpPr>
            <p:nvPr/>
          </p:nvCxnSpPr>
          <p:spPr>
            <a:xfrm flipH="1">
              <a:off x="5795281" y="1727326"/>
              <a:ext cx="562156" cy="258679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25A0391-56AF-D042-8D8F-573F082957C6}"/>
                </a:ext>
              </a:extLst>
            </p:cNvPr>
            <p:cNvCxnSpPr>
              <a:cxnSpLocks/>
              <a:stCxn id="35" idx="3"/>
              <a:endCxn id="32" idx="6"/>
            </p:cNvCxnSpPr>
            <p:nvPr/>
          </p:nvCxnSpPr>
          <p:spPr>
            <a:xfrm flipH="1">
              <a:off x="5830247" y="1900046"/>
              <a:ext cx="912455" cy="170373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CE0C07B-1F50-2E4D-6BA0-1AC33C02BA4A}"/>
                </a:ext>
              </a:extLst>
            </p:cNvPr>
            <p:cNvCxnSpPr>
              <a:cxnSpLocks/>
              <a:stCxn id="35" idx="1"/>
              <a:endCxn id="34" idx="6"/>
            </p:cNvCxnSpPr>
            <p:nvPr/>
          </p:nvCxnSpPr>
          <p:spPr>
            <a:xfrm flipH="1" flipV="1">
              <a:off x="6561231" y="1642912"/>
              <a:ext cx="181471" cy="8830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01CFBF44-23BD-DEC7-A1E3-1219334C6714}"/>
                </a:ext>
              </a:extLst>
            </p:cNvPr>
            <p:cNvCxnSpPr>
              <a:cxnSpLocks/>
              <a:stCxn id="33" idx="6"/>
              <a:endCxn id="34" idx="2"/>
            </p:cNvCxnSpPr>
            <p:nvPr/>
          </p:nvCxnSpPr>
          <p:spPr>
            <a:xfrm>
              <a:off x="5929040" y="1642912"/>
              <a:ext cx="393431" cy="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8E823BD8-2576-4B45-7C68-39B65CBEF484}"/>
                </a:ext>
              </a:extLst>
            </p:cNvPr>
            <p:cNvCxnSpPr>
              <a:cxnSpLocks/>
              <a:stCxn id="36" idx="6"/>
              <a:endCxn id="34" idx="0"/>
            </p:cNvCxnSpPr>
            <p:nvPr/>
          </p:nvCxnSpPr>
          <p:spPr>
            <a:xfrm>
              <a:off x="6205652" y="1320076"/>
              <a:ext cx="236199" cy="20345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8AF9481C-6B1F-B93B-B3AD-E1BC668146D8}"/>
                </a:ext>
              </a:extLst>
            </p:cNvPr>
            <p:cNvCxnSpPr>
              <a:cxnSpLocks/>
              <a:stCxn id="30" idx="6"/>
              <a:endCxn id="36" idx="2"/>
            </p:cNvCxnSpPr>
            <p:nvPr/>
          </p:nvCxnSpPr>
          <p:spPr>
            <a:xfrm flipV="1">
              <a:off x="5318302" y="1320076"/>
              <a:ext cx="648590" cy="11938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44C9BA0E-7567-8A3C-BD3C-8D6C2B0FC7E9}"/>
                </a:ext>
              </a:extLst>
            </p:cNvPr>
            <p:cNvCxnSpPr>
              <a:cxnSpLocks/>
              <a:stCxn id="30" idx="5"/>
              <a:endCxn id="33" idx="2"/>
            </p:cNvCxnSpPr>
            <p:nvPr/>
          </p:nvCxnSpPr>
          <p:spPr>
            <a:xfrm>
              <a:off x="5283336" y="1523870"/>
              <a:ext cx="406944" cy="11904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A3AA5F8-AD8A-BB1D-23C9-E5EDE9E7647A}"/>
                </a:ext>
              </a:extLst>
            </p:cNvPr>
            <p:cNvCxnSpPr>
              <a:cxnSpLocks/>
              <a:stCxn id="33" idx="4"/>
              <a:endCxn id="32" idx="0"/>
            </p:cNvCxnSpPr>
            <p:nvPr/>
          </p:nvCxnSpPr>
          <p:spPr>
            <a:xfrm flipH="1">
              <a:off x="5710867" y="1762292"/>
              <a:ext cx="98793" cy="188747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F1244E1C-A555-F768-A29A-73785E7FE913}"/>
                </a:ext>
              </a:extLst>
            </p:cNvPr>
            <p:cNvCxnSpPr>
              <a:cxnSpLocks/>
              <a:stCxn id="36" idx="3"/>
              <a:endCxn id="33" idx="0"/>
            </p:cNvCxnSpPr>
            <p:nvPr/>
          </p:nvCxnSpPr>
          <p:spPr>
            <a:xfrm flipH="1">
              <a:off x="5809660" y="1404490"/>
              <a:ext cx="192198" cy="11904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0F6E8C96-B9C4-62A2-CEBD-48878A6BA4C5}"/>
                </a:ext>
              </a:extLst>
            </p:cNvPr>
            <p:cNvCxnSpPr>
              <a:cxnSpLocks/>
              <a:stCxn id="26" idx="5"/>
              <a:endCxn id="25" idx="1"/>
            </p:cNvCxnSpPr>
            <p:nvPr/>
          </p:nvCxnSpPr>
          <p:spPr>
            <a:xfrm>
              <a:off x="6463197" y="3121938"/>
              <a:ext cx="133000" cy="9429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6C4E5EC-DA88-06D2-56B1-64629C1F80BF}"/>
                </a:ext>
              </a:extLst>
            </p:cNvPr>
            <p:cNvCxnSpPr>
              <a:cxnSpLocks/>
              <a:stCxn id="21" idx="0"/>
              <a:endCxn id="31" idx="4"/>
            </p:cNvCxnSpPr>
            <p:nvPr/>
          </p:nvCxnSpPr>
          <p:spPr>
            <a:xfrm flipH="1" flipV="1">
              <a:off x="5253935" y="2253484"/>
              <a:ext cx="84278" cy="102280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76E2EB36-A4CB-4CE0-9037-93FDEAB545C6}"/>
                </a:ext>
              </a:extLst>
            </p:cNvPr>
            <p:cNvCxnSpPr>
              <a:cxnSpLocks/>
              <a:stCxn id="16" idx="1"/>
              <a:endCxn id="8" idx="5"/>
            </p:cNvCxnSpPr>
            <p:nvPr/>
          </p:nvCxnSpPr>
          <p:spPr>
            <a:xfrm flipH="1" flipV="1">
              <a:off x="2200234" y="2223094"/>
              <a:ext cx="1240356" cy="77190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8572FA6E-3B70-5758-DE27-626C56C9BDC5}"/>
                </a:ext>
              </a:extLst>
            </p:cNvPr>
            <p:cNvCxnSpPr>
              <a:cxnSpLocks/>
              <a:stCxn id="7" idx="2"/>
              <a:endCxn id="2" idx="6"/>
            </p:cNvCxnSpPr>
            <p:nvPr/>
          </p:nvCxnSpPr>
          <p:spPr>
            <a:xfrm flipH="1" flipV="1">
              <a:off x="1629808" y="1815758"/>
              <a:ext cx="853973" cy="8670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2994F906-BEC3-278D-0958-0791A54B34EA}"/>
                </a:ext>
              </a:extLst>
            </p:cNvPr>
            <p:cNvCxnSpPr>
              <a:cxnSpLocks/>
              <a:stCxn id="29" idx="4"/>
              <a:endCxn id="24" idx="7"/>
            </p:cNvCxnSpPr>
            <p:nvPr/>
          </p:nvCxnSpPr>
          <p:spPr>
            <a:xfrm flipH="1">
              <a:off x="6893885" y="3033794"/>
              <a:ext cx="305316" cy="70728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7" name="Title 5">
            <a:extLst>
              <a:ext uri="{FF2B5EF4-FFF2-40B4-BE49-F238E27FC236}">
                <a16:creationId xmlns:a16="http://schemas.microsoft.com/office/drawing/2014/main" id="{BA0C234D-7748-1B84-450E-2D4C0548416E}"/>
              </a:ext>
            </a:extLst>
          </p:cNvPr>
          <p:cNvSpPr txBox="1">
            <a:spLocks/>
          </p:cNvSpPr>
          <p:nvPr/>
        </p:nvSpPr>
        <p:spPr>
          <a:xfrm>
            <a:off x="-178598" y="-691929"/>
            <a:ext cx="5496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vi-VN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make a good cluster</a:t>
            </a:r>
            <a:endPara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855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3C3BCB-7EC8-6790-CACC-29665F54B8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12</a:t>
            </a:fld>
            <a:endParaRPr lang="en-US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72D96A69-F95E-4C74-1108-F3DDAD013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550" y="121163"/>
            <a:ext cx="5496900" cy="572700"/>
          </a:xfrm>
        </p:spPr>
        <p:txBody>
          <a:bodyPr/>
          <a:lstStyle/>
          <a:p>
            <a:r>
              <a:rPr lang="vi-VN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make a good cluster</a:t>
            </a:r>
            <a:endPara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9E75FC-1D64-2FC2-2070-2F74A0DB0DA9}"/>
              </a:ext>
            </a:extLst>
          </p:cNvPr>
          <p:cNvSpPr txBox="1"/>
          <p:nvPr/>
        </p:nvSpPr>
        <p:spPr>
          <a:xfrm>
            <a:off x="1246818" y="994774"/>
            <a:ext cx="67980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1"/>
              <a:t>We have: </a:t>
            </a:r>
            <a:r>
              <a:rPr lang="en-US" sz="1600"/>
              <a:t>a undirected graph </a:t>
            </a:r>
            <a:r>
              <a:rPr lang="vi-VN" sz="1600"/>
              <a:t>G(V,E):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vi-VN" sz="1600" b="1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vi-VN" sz="1600" b="1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vi-VN" sz="1600" b="1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vi-VN" sz="1600" b="1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vi-VN" sz="1600" b="1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vi-VN" sz="1600" b="1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1600" b="1"/>
              <a:t>Task: </a:t>
            </a:r>
            <a:r>
              <a:rPr lang="en-US" sz="1600"/>
              <a:t>Divide G into</a:t>
            </a:r>
            <a:r>
              <a:rPr lang="vi-VN" sz="1600"/>
              <a:t> </a:t>
            </a:r>
            <a:r>
              <a:rPr lang="en-US" sz="1600"/>
              <a:t>two clusters</a:t>
            </a:r>
            <a:r>
              <a:rPr lang="vi-VN" sz="1600"/>
              <a:t> A, B</a:t>
            </a:r>
            <a:r>
              <a:rPr lang="en-US" sz="1600"/>
              <a:t>.</a:t>
            </a:r>
            <a:r>
              <a:rPr lang="vi-VN" sz="1600"/>
              <a:t> </a:t>
            </a:r>
            <a:r>
              <a:rPr lang="en-US" sz="1600"/>
              <a:t>Such that</a:t>
            </a:r>
            <a:r>
              <a:rPr lang="vi-VN" sz="1600"/>
              <a:t> A = V/B </a:t>
            </a:r>
            <a:r>
              <a:rPr lang="en-US" sz="1600"/>
              <a:t>and</a:t>
            </a:r>
            <a:r>
              <a:rPr lang="vi-VN" sz="1600"/>
              <a:t> B = V/A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615097E-E569-600C-4BCA-BA246EC00D22}"/>
              </a:ext>
            </a:extLst>
          </p:cNvPr>
          <p:cNvGrpSpPr/>
          <p:nvPr/>
        </p:nvGrpSpPr>
        <p:grpSpPr>
          <a:xfrm>
            <a:off x="2972606" y="1490962"/>
            <a:ext cx="2956294" cy="1084250"/>
            <a:chOff x="2182866" y="2457854"/>
            <a:chExt cx="4408561" cy="161688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16170E4-DA45-BFF1-4F95-1388CAC929A0}"/>
                </a:ext>
              </a:extLst>
            </p:cNvPr>
            <p:cNvSpPr/>
            <p:nvPr/>
          </p:nvSpPr>
          <p:spPr>
            <a:xfrm>
              <a:off x="5072605" y="2457854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9E5AF5E-9AEF-5282-37B1-A10D63972A09}"/>
                </a:ext>
              </a:extLst>
            </p:cNvPr>
            <p:cNvSpPr/>
            <p:nvPr/>
          </p:nvSpPr>
          <p:spPr>
            <a:xfrm>
              <a:off x="3278849" y="3429000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B913D0E-0E20-D6A1-7584-6CCFC086EEF8}"/>
                </a:ext>
              </a:extLst>
            </p:cNvPr>
            <p:cNvSpPr/>
            <p:nvPr/>
          </p:nvSpPr>
          <p:spPr>
            <a:xfrm>
              <a:off x="2182866" y="3282743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517B385-AD9C-37FD-B2BF-16A55B404FBB}"/>
                </a:ext>
              </a:extLst>
            </p:cNvPr>
            <p:cNvSpPr/>
            <p:nvPr/>
          </p:nvSpPr>
          <p:spPr>
            <a:xfrm>
              <a:off x="2890370" y="2457854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687E442-7E9B-2B5A-8493-ADFB97C73ADA}"/>
                </a:ext>
              </a:extLst>
            </p:cNvPr>
            <p:cNvSpPr/>
            <p:nvPr/>
          </p:nvSpPr>
          <p:spPr>
            <a:xfrm>
              <a:off x="4837833" y="3563564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0AD18E2-915B-42F2-62A9-0C98840502EE}"/>
                </a:ext>
              </a:extLst>
            </p:cNvPr>
            <p:cNvSpPr/>
            <p:nvPr/>
          </p:nvSpPr>
          <p:spPr>
            <a:xfrm>
              <a:off x="6050548" y="2811291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94809-AA0E-2836-F90D-DF9C0005B9A7}"/>
                </a:ext>
              </a:extLst>
            </p:cNvPr>
            <p:cNvCxnSpPr>
              <a:stCxn id="10" idx="6"/>
              <a:endCxn id="7" idx="2"/>
            </p:cNvCxnSpPr>
            <p:nvPr/>
          </p:nvCxnSpPr>
          <p:spPr>
            <a:xfrm>
              <a:off x="3431249" y="2713441"/>
              <a:ext cx="1641356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2D283D1-EB4E-1DFC-3D9A-83E200B4B0FE}"/>
                </a:ext>
              </a:extLst>
            </p:cNvPr>
            <p:cNvCxnSpPr>
              <a:cxnSpLocks/>
              <a:stCxn id="10" idx="3"/>
              <a:endCxn id="9" idx="7"/>
            </p:cNvCxnSpPr>
            <p:nvPr/>
          </p:nvCxnSpPr>
          <p:spPr>
            <a:xfrm flipH="1">
              <a:off x="2644535" y="2894167"/>
              <a:ext cx="325045" cy="463436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3144B92-81B4-C1FE-D1F8-9DD717925263}"/>
                </a:ext>
              </a:extLst>
            </p:cNvPr>
            <p:cNvCxnSpPr>
              <a:cxnSpLocks/>
              <a:stCxn id="10" idx="5"/>
            </p:cNvCxnSpPr>
            <p:nvPr/>
          </p:nvCxnSpPr>
          <p:spPr>
            <a:xfrm>
              <a:off x="3352039" y="2894167"/>
              <a:ext cx="269335" cy="66939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DD4AC05-2BDD-465C-56D6-9696732CFC5E}"/>
                </a:ext>
              </a:extLst>
            </p:cNvPr>
            <p:cNvCxnSpPr>
              <a:cxnSpLocks/>
              <a:stCxn id="9" idx="6"/>
              <a:endCxn id="8" idx="2"/>
            </p:cNvCxnSpPr>
            <p:nvPr/>
          </p:nvCxnSpPr>
          <p:spPr>
            <a:xfrm>
              <a:off x="2723745" y="3538330"/>
              <a:ext cx="555104" cy="14625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055CC43-AEF4-9A49-DC68-9B201EDADDFB}"/>
                </a:ext>
              </a:extLst>
            </p:cNvPr>
            <p:cNvCxnSpPr>
              <a:cxnSpLocks/>
              <a:stCxn id="8" idx="6"/>
              <a:endCxn id="11" idx="2"/>
            </p:cNvCxnSpPr>
            <p:nvPr/>
          </p:nvCxnSpPr>
          <p:spPr>
            <a:xfrm>
              <a:off x="3819728" y="3684587"/>
              <a:ext cx="1018105" cy="134564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8D5DA33-CC90-A281-D3BD-3588AF7E18B7}"/>
                </a:ext>
              </a:extLst>
            </p:cNvPr>
            <p:cNvCxnSpPr>
              <a:cxnSpLocks/>
              <a:stCxn id="11" idx="0"/>
              <a:endCxn id="7" idx="4"/>
            </p:cNvCxnSpPr>
            <p:nvPr/>
          </p:nvCxnSpPr>
          <p:spPr>
            <a:xfrm flipV="1">
              <a:off x="5108273" y="2969027"/>
              <a:ext cx="234772" cy="59453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4DE93DF-4CA4-952E-D584-ACAFB42A73CF}"/>
                </a:ext>
              </a:extLst>
            </p:cNvPr>
            <p:cNvCxnSpPr>
              <a:cxnSpLocks/>
              <a:stCxn id="11" idx="6"/>
              <a:endCxn id="12" idx="3"/>
            </p:cNvCxnSpPr>
            <p:nvPr/>
          </p:nvCxnSpPr>
          <p:spPr>
            <a:xfrm flipV="1">
              <a:off x="5378712" y="3247604"/>
              <a:ext cx="751046" cy="57154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9996E7C-B95C-A45A-1B4F-CBE1C79AE746}"/>
                </a:ext>
              </a:extLst>
            </p:cNvPr>
            <p:cNvCxnSpPr>
              <a:cxnSpLocks/>
              <a:stCxn id="7" idx="6"/>
              <a:endCxn id="12" idx="1"/>
            </p:cNvCxnSpPr>
            <p:nvPr/>
          </p:nvCxnSpPr>
          <p:spPr>
            <a:xfrm>
              <a:off x="5613484" y="2713441"/>
              <a:ext cx="516274" cy="17271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AFA52B6-7268-C1AA-363E-790A6CF17D95}"/>
              </a:ext>
            </a:extLst>
          </p:cNvPr>
          <p:cNvGrpSpPr/>
          <p:nvPr/>
        </p:nvGrpSpPr>
        <p:grpSpPr>
          <a:xfrm>
            <a:off x="3022280" y="3428814"/>
            <a:ext cx="2625858" cy="1216689"/>
            <a:chOff x="1868650" y="2115424"/>
            <a:chExt cx="5038617" cy="2334638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0430045-4EA0-F43E-3D6B-C5D51E1F37CF}"/>
                </a:ext>
              </a:extLst>
            </p:cNvPr>
            <p:cNvSpPr/>
            <p:nvPr/>
          </p:nvSpPr>
          <p:spPr>
            <a:xfrm>
              <a:off x="5072605" y="2457854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AB4E2F3-6C97-C616-A247-5BCA237AD359}"/>
                </a:ext>
              </a:extLst>
            </p:cNvPr>
            <p:cNvSpPr/>
            <p:nvPr/>
          </p:nvSpPr>
          <p:spPr>
            <a:xfrm>
              <a:off x="3278849" y="3429000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AFA5B76-6F80-39AE-0EC3-0D4A62182EAC}"/>
                </a:ext>
              </a:extLst>
            </p:cNvPr>
            <p:cNvSpPr/>
            <p:nvPr/>
          </p:nvSpPr>
          <p:spPr>
            <a:xfrm>
              <a:off x="2182866" y="3282743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C526DB3-1B8F-2CE7-EF77-7C79B0A23962}"/>
                </a:ext>
              </a:extLst>
            </p:cNvPr>
            <p:cNvSpPr/>
            <p:nvPr/>
          </p:nvSpPr>
          <p:spPr>
            <a:xfrm>
              <a:off x="2890370" y="2457854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53606C8-E714-6E5A-65B4-15E017D5E3CA}"/>
                </a:ext>
              </a:extLst>
            </p:cNvPr>
            <p:cNvSpPr/>
            <p:nvPr/>
          </p:nvSpPr>
          <p:spPr>
            <a:xfrm>
              <a:off x="4837833" y="3563564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0F32663-E64B-0367-D177-EC173155B18B}"/>
                </a:ext>
              </a:extLst>
            </p:cNvPr>
            <p:cNvSpPr/>
            <p:nvPr/>
          </p:nvSpPr>
          <p:spPr>
            <a:xfrm>
              <a:off x="6050548" y="2811291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D678177-AACE-038F-9D83-F914C7C962C4}"/>
                </a:ext>
              </a:extLst>
            </p:cNvPr>
            <p:cNvSpPr/>
            <p:nvPr/>
          </p:nvSpPr>
          <p:spPr>
            <a:xfrm>
              <a:off x="1868650" y="2115424"/>
              <a:ext cx="2383277" cy="2334638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4003716-3BE3-F2DC-2159-B81BE446CE4A}"/>
                </a:ext>
              </a:extLst>
            </p:cNvPr>
            <p:cNvSpPr/>
            <p:nvPr/>
          </p:nvSpPr>
          <p:spPr>
            <a:xfrm>
              <a:off x="4523990" y="2115424"/>
              <a:ext cx="2383277" cy="2334638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A426752-4196-4380-2443-9F6DC6A82D85}"/>
              </a:ext>
            </a:extLst>
          </p:cNvPr>
          <p:cNvSpPr txBox="1"/>
          <p:nvPr/>
        </p:nvSpPr>
        <p:spPr>
          <a:xfrm>
            <a:off x="2642535" y="3415458"/>
            <a:ext cx="473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b="1"/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37D99C-C154-D4D9-5B6F-C19A20372D09}"/>
              </a:ext>
            </a:extLst>
          </p:cNvPr>
          <p:cNvSpPr txBox="1"/>
          <p:nvPr/>
        </p:nvSpPr>
        <p:spPr>
          <a:xfrm>
            <a:off x="5755497" y="3432937"/>
            <a:ext cx="473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b="1"/>
              <a:t>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34DE97-D4F5-99CC-E8BD-55E2335CC4C9}"/>
              </a:ext>
            </a:extLst>
          </p:cNvPr>
          <p:cNvSpPr txBox="1"/>
          <p:nvPr/>
        </p:nvSpPr>
        <p:spPr>
          <a:xfrm>
            <a:off x="9980463" y="1077357"/>
            <a:ext cx="2082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vi-VN" sz="2000" b="1"/>
              <a:t>Example</a:t>
            </a:r>
            <a:endParaRPr lang="en-US" sz="180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EB0290A-B361-2570-4E21-2E170FF50EDC}"/>
              </a:ext>
            </a:extLst>
          </p:cNvPr>
          <p:cNvGrpSpPr/>
          <p:nvPr/>
        </p:nvGrpSpPr>
        <p:grpSpPr>
          <a:xfrm>
            <a:off x="9908989" y="1938930"/>
            <a:ext cx="1287332" cy="678556"/>
            <a:chOff x="1391048" y="1200696"/>
            <a:chExt cx="5927533" cy="3124418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FA0BB22-BC2D-186F-F2AD-44A94555D27B}"/>
                </a:ext>
              </a:extLst>
            </p:cNvPr>
            <p:cNvSpPr/>
            <p:nvPr/>
          </p:nvSpPr>
          <p:spPr>
            <a:xfrm>
              <a:off x="1391048" y="1696378"/>
              <a:ext cx="238760" cy="23876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02CFE6B-7942-29E4-935A-A17C77F3A06C}"/>
                </a:ext>
              </a:extLst>
            </p:cNvPr>
            <p:cNvSpPr/>
            <p:nvPr/>
          </p:nvSpPr>
          <p:spPr>
            <a:xfrm>
              <a:off x="2483781" y="1783080"/>
              <a:ext cx="238760" cy="23876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0FC6026-F90C-BE1B-97DF-429881612454}"/>
                </a:ext>
              </a:extLst>
            </p:cNvPr>
            <p:cNvSpPr/>
            <p:nvPr/>
          </p:nvSpPr>
          <p:spPr>
            <a:xfrm>
              <a:off x="1996440" y="2019300"/>
              <a:ext cx="238760" cy="23876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5DDAE93-B13E-5121-4EE6-17DE97FC5EA1}"/>
                </a:ext>
              </a:extLst>
            </p:cNvPr>
            <p:cNvSpPr/>
            <p:nvPr/>
          </p:nvSpPr>
          <p:spPr>
            <a:xfrm>
              <a:off x="2245021" y="1284772"/>
              <a:ext cx="238760" cy="23876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53FA981-FB46-92CA-9EEA-306B53E0369E}"/>
                </a:ext>
              </a:extLst>
            </p:cNvPr>
            <p:cNvSpPr/>
            <p:nvPr/>
          </p:nvSpPr>
          <p:spPr>
            <a:xfrm>
              <a:off x="2737442" y="1284772"/>
              <a:ext cx="238760" cy="23876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E4E9641-F53A-FEF9-74B7-046457773C59}"/>
                </a:ext>
              </a:extLst>
            </p:cNvPr>
            <p:cNvSpPr/>
            <p:nvPr/>
          </p:nvSpPr>
          <p:spPr>
            <a:xfrm>
              <a:off x="1974141" y="2739105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2DA43AB-09CC-3286-1EDF-29471A446581}"/>
                </a:ext>
              </a:extLst>
            </p:cNvPr>
            <p:cNvSpPr/>
            <p:nvPr/>
          </p:nvSpPr>
          <p:spPr>
            <a:xfrm>
              <a:off x="2115820" y="3120573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D7B3391-5638-7BCD-FABE-8CD2C825CA4D}"/>
                </a:ext>
              </a:extLst>
            </p:cNvPr>
            <p:cNvSpPr/>
            <p:nvPr/>
          </p:nvSpPr>
          <p:spPr>
            <a:xfrm>
              <a:off x="2245021" y="3910297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B5F06C0-AC00-41BA-3205-D009300D2863}"/>
                </a:ext>
              </a:extLst>
            </p:cNvPr>
            <p:cNvSpPr/>
            <p:nvPr/>
          </p:nvSpPr>
          <p:spPr>
            <a:xfrm>
              <a:off x="2856822" y="3986245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7217B10-BCD9-1D23-B0FF-E576F44260C3}"/>
                </a:ext>
              </a:extLst>
            </p:cNvPr>
            <p:cNvSpPr/>
            <p:nvPr/>
          </p:nvSpPr>
          <p:spPr>
            <a:xfrm>
              <a:off x="2722541" y="3444770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99A3DF8-84C4-8107-25D1-E6A1428B56EA}"/>
                </a:ext>
              </a:extLst>
            </p:cNvPr>
            <p:cNvSpPr/>
            <p:nvPr/>
          </p:nvSpPr>
          <p:spPr>
            <a:xfrm>
              <a:off x="3405624" y="2960034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9CF4913-EDFD-8A7F-1F38-0EFCCA1860F4}"/>
                </a:ext>
              </a:extLst>
            </p:cNvPr>
            <p:cNvSpPr/>
            <p:nvPr/>
          </p:nvSpPr>
          <p:spPr>
            <a:xfrm>
              <a:off x="3682144" y="4026921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0B9B6E0-5EAD-5E24-67FD-B66AC5C0253B}"/>
                </a:ext>
              </a:extLst>
            </p:cNvPr>
            <p:cNvSpPr/>
            <p:nvPr/>
          </p:nvSpPr>
          <p:spPr>
            <a:xfrm>
              <a:off x="4002523" y="3574611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345848F-3DAE-04C4-4C53-2B11BA1E5B80}"/>
                </a:ext>
              </a:extLst>
            </p:cNvPr>
            <p:cNvSpPr/>
            <p:nvPr/>
          </p:nvSpPr>
          <p:spPr>
            <a:xfrm>
              <a:off x="4268706" y="4086354"/>
              <a:ext cx="238760" cy="2387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DC9B8A1-5CCD-54D5-9297-C12B6819FBA6}"/>
                </a:ext>
              </a:extLst>
            </p:cNvPr>
            <p:cNvSpPr/>
            <p:nvPr/>
          </p:nvSpPr>
          <p:spPr>
            <a:xfrm>
              <a:off x="5929040" y="3827009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094EB2B-20F9-63DA-5C39-BB8D0C9CD27C}"/>
                </a:ext>
              </a:extLst>
            </p:cNvPr>
            <p:cNvSpPr/>
            <p:nvPr/>
          </p:nvSpPr>
          <p:spPr>
            <a:xfrm>
              <a:off x="5218833" y="3276284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3A72668-44BD-33A0-AE79-F50B800E7FD8}"/>
                </a:ext>
              </a:extLst>
            </p:cNvPr>
            <p:cNvSpPr/>
            <p:nvPr/>
          </p:nvSpPr>
          <p:spPr>
            <a:xfrm>
              <a:off x="5929040" y="3324714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17E3065-B1BF-EDB3-AC2E-26DB71891557}"/>
                </a:ext>
              </a:extLst>
            </p:cNvPr>
            <p:cNvSpPr/>
            <p:nvPr/>
          </p:nvSpPr>
          <p:spPr>
            <a:xfrm>
              <a:off x="6287180" y="3628686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B826C3D-FCD4-BCFD-0129-8F33A6925FF5}"/>
                </a:ext>
              </a:extLst>
            </p:cNvPr>
            <p:cNvSpPr/>
            <p:nvPr/>
          </p:nvSpPr>
          <p:spPr>
            <a:xfrm>
              <a:off x="6690091" y="3706110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E1E3E52-48A3-15EE-C5F0-273462CA22DC}"/>
                </a:ext>
              </a:extLst>
            </p:cNvPr>
            <p:cNvSpPr/>
            <p:nvPr/>
          </p:nvSpPr>
          <p:spPr>
            <a:xfrm>
              <a:off x="6561231" y="3181268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80E459C-34F1-3E4D-853D-95D0EA77DC62}"/>
                </a:ext>
              </a:extLst>
            </p:cNvPr>
            <p:cNvSpPr/>
            <p:nvPr/>
          </p:nvSpPr>
          <p:spPr>
            <a:xfrm>
              <a:off x="6259403" y="2918144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8B17874-6FFB-F62F-4DF9-B659110F8C7A}"/>
                </a:ext>
              </a:extLst>
            </p:cNvPr>
            <p:cNvSpPr/>
            <p:nvPr/>
          </p:nvSpPr>
          <p:spPr>
            <a:xfrm>
              <a:off x="6322471" y="2509024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0E08AE4-89EE-F64C-9981-09867733CFDE}"/>
                </a:ext>
              </a:extLst>
            </p:cNvPr>
            <p:cNvSpPr/>
            <p:nvPr/>
          </p:nvSpPr>
          <p:spPr>
            <a:xfrm>
              <a:off x="7079821" y="2795034"/>
              <a:ext cx="238760" cy="238760"/>
            </a:xfrm>
            <a:prstGeom prst="ellipse">
              <a:avLst/>
            </a:prstGeom>
            <a:solidFill>
              <a:srgbClr val="5EC6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10EB357-002C-03B9-CB2D-75E42C20A525}"/>
                </a:ext>
              </a:extLst>
            </p:cNvPr>
            <p:cNvSpPr/>
            <p:nvPr/>
          </p:nvSpPr>
          <p:spPr>
            <a:xfrm>
              <a:off x="5079542" y="1320076"/>
              <a:ext cx="238760" cy="238760"/>
            </a:xfrm>
            <a:prstGeom prst="ellipse">
              <a:avLst/>
            </a:prstGeom>
            <a:solidFill>
              <a:srgbClr val="58AE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8611D0A-29F6-43E2-08BD-5E884E5D1C62}"/>
                </a:ext>
              </a:extLst>
            </p:cNvPr>
            <p:cNvSpPr/>
            <p:nvPr/>
          </p:nvSpPr>
          <p:spPr>
            <a:xfrm>
              <a:off x="5134555" y="2014724"/>
              <a:ext cx="238760" cy="238760"/>
            </a:xfrm>
            <a:prstGeom prst="ellipse">
              <a:avLst/>
            </a:prstGeom>
            <a:solidFill>
              <a:srgbClr val="58AE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D327B93-E86B-A31C-0C21-2069C1CE1017}"/>
                </a:ext>
              </a:extLst>
            </p:cNvPr>
            <p:cNvSpPr/>
            <p:nvPr/>
          </p:nvSpPr>
          <p:spPr>
            <a:xfrm>
              <a:off x="5591487" y="1951039"/>
              <a:ext cx="238760" cy="238760"/>
            </a:xfrm>
            <a:prstGeom prst="ellipse">
              <a:avLst/>
            </a:prstGeom>
            <a:solidFill>
              <a:srgbClr val="58AE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7AD4384-A50C-3E44-5619-1D546BA3C4F4}"/>
                </a:ext>
              </a:extLst>
            </p:cNvPr>
            <p:cNvSpPr/>
            <p:nvPr/>
          </p:nvSpPr>
          <p:spPr>
            <a:xfrm>
              <a:off x="5690280" y="1523532"/>
              <a:ext cx="238760" cy="238760"/>
            </a:xfrm>
            <a:prstGeom prst="ellipse">
              <a:avLst/>
            </a:prstGeom>
            <a:solidFill>
              <a:srgbClr val="58AE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27ED7EE-3C6B-09D6-4BBC-6757FB979D14}"/>
                </a:ext>
              </a:extLst>
            </p:cNvPr>
            <p:cNvSpPr/>
            <p:nvPr/>
          </p:nvSpPr>
          <p:spPr>
            <a:xfrm>
              <a:off x="6322471" y="1523532"/>
              <a:ext cx="238760" cy="238760"/>
            </a:xfrm>
            <a:prstGeom prst="ellipse">
              <a:avLst/>
            </a:prstGeom>
            <a:solidFill>
              <a:srgbClr val="58AE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B871470-F8DF-FFB6-2D78-8C7E6B825D0E}"/>
                </a:ext>
              </a:extLst>
            </p:cNvPr>
            <p:cNvSpPr/>
            <p:nvPr/>
          </p:nvSpPr>
          <p:spPr>
            <a:xfrm>
              <a:off x="6707736" y="1696252"/>
              <a:ext cx="238760" cy="238760"/>
            </a:xfrm>
            <a:prstGeom prst="ellipse">
              <a:avLst/>
            </a:prstGeom>
            <a:solidFill>
              <a:srgbClr val="58AE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3269CF1-7D01-CDC9-0FED-0AE247FD736C}"/>
                </a:ext>
              </a:extLst>
            </p:cNvPr>
            <p:cNvSpPr/>
            <p:nvPr/>
          </p:nvSpPr>
          <p:spPr>
            <a:xfrm>
              <a:off x="5966892" y="1200696"/>
              <a:ext cx="238760" cy="238760"/>
            </a:xfrm>
            <a:prstGeom prst="ellipse">
              <a:avLst/>
            </a:prstGeom>
            <a:solidFill>
              <a:srgbClr val="58AE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293EE33-FA65-B89F-09D4-E7BBB9DDDDAC}"/>
                </a:ext>
              </a:extLst>
            </p:cNvPr>
            <p:cNvCxnSpPr>
              <a:stCxn id="56" idx="3"/>
              <a:endCxn id="43" idx="7"/>
            </p:cNvCxnSpPr>
            <p:nvPr/>
          </p:nvCxnSpPr>
          <p:spPr>
            <a:xfrm flipH="1">
              <a:off x="3609418" y="1523870"/>
              <a:ext cx="1505090" cy="147113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72F5D75-4F9B-0A3A-EE1B-0E3600267A14}"/>
                </a:ext>
              </a:extLst>
            </p:cNvPr>
            <p:cNvCxnSpPr>
              <a:cxnSpLocks/>
              <a:stCxn id="57" idx="3"/>
              <a:endCxn id="43" idx="6"/>
            </p:cNvCxnSpPr>
            <p:nvPr/>
          </p:nvCxnSpPr>
          <p:spPr>
            <a:xfrm flipH="1">
              <a:off x="3644384" y="2218518"/>
              <a:ext cx="1525137" cy="86089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988CD53-5BE4-9A02-5DEF-E6E271492523}"/>
                </a:ext>
              </a:extLst>
            </p:cNvPr>
            <p:cNvCxnSpPr>
              <a:cxnSpLocks/>
              <a:stCxn id="48" idx="2"/>
              <a:endCxn id="43" idx="5"/>
            </p:cNvCxnSpPr>
            <p:nvPr/>
          </p:nvCxnSpPr>
          <p:spPr>
            <a:xfrm flipH="1" flipV="1">
              <a:off x="3609418" y="3163828"/>
              <a:ext cx="1609415" cy="23183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58B8AA9-7622-DB32-0542-A681C56C4B20}"/>
                </a:ext>
              </a:extLst>
            </p:cNvPr>
            <p:cNvCxnSpPr>
              <a:cxnSpLocks/>
              <a:stCxn id="43" idx="3"/>
              <a:endCxn id="42" idx="7"/>
            </p:cNvCxnSpPr>
            <p:nvPr/>
          </p:nvCxnSpPr>
          <p:spPr>
            <a:xfrm flipH="1">
              <a:off x="2926335" y="3163828"/>
              <a:ext cx="514255" cy="315908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C940346-9BFF-97E1-6915-CEE6194D6FD7}"/>
                </a:ext>
              </a:extLst>
            </p:cNvPr>
            <p:cNvCxnSpPr>
              <a:cxnSpLocks/>
              <a:stCxn id="42" idx="4"/>
              <a:endCxn id="41" idx="0"/>
            </p:cNvCxnSpPr>
            <p:nvPr/>
          </p:nvCxnSpPr>
          <p:spPr>
            <a:xfrm>
              <a:off x="2841921" y="3683530"/>
              <a:ext cx="134281" cy="302715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8637E4-6294-CFCC-F06A-F948D5F8BC4E}"/>
                </a:ext>
              </a:extLst>
            </p:cNvPr>
            <p:cNvCxnSpPr>
              <a:cxnSpLocks/>
              <a:stCxn id="42" idx="6"/>
              <a:endCxn id="44" idx="1"/>
            </p:cNvCxnSpPr>
            <p:nvPr/>
          </p:nvCxnSpPr>
          <p:spPr>
            <a:xfrm>
              <a:off x="2961301" y="3564150"/>
              <a:ext cx="755809" cy="497737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529A9D6-3122-BEA3-27D8-56A8E54FDD70}"/>
                </a:ext>
              </a:extLst>
            </p:cNvPr>
            <p:cNvCxnSpPr>
              <a:cxnSpLocks/>
              <a:stCxn id="45" idx="3"/>
              <a:endCxn id="44" idx="7"/>
            </p:cNvCxnSpPr>
            <p:nvPr/>
          </p:nvCxnSpPr>
          <p:spPr>
            <a:xfrm flipH="1">
              <a:off x="3885938" y="3778405"/>
              <a:ext cx="151551" cy="28348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4643F24-70A1-CF25-86AD-2D7ADFF9FD66}"/>
                </a:ext>
              </a:extLst>
            </p:cNvPr>
            <p:cNvCxnSpPr>
              <a:cxnSpLocks/>
              <a:stCxn id="43" idx="4"/>
              <a:endCxn id="45" idx="1"/>
            </p:cNvCxnSpPr>
            <p:nvPr/>
          </p:nvCxnSpPr>
          <p:spPr>
            <a:xfrm>
              <a:off x="3525004" y="3198794"/>
              <a:ext cx="512485" cy="410783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FEF6E59-6684-5F2E-C438-DDEE3B7308A2}"/>
                </a:ext>
              </a:extLst>
            </p:cNvPr>
            <p:cNvCxnSpPr>
              <a:cxnSpLocks/>
              <a:stCxn id="45" idx="5"/>
              <a:endCxn id="46" idx="0"/>
            </p:cNvCxnSpPr>
            <p:nvPr/>
          </p:nvCxnSpPr>
          <p:spPr>
            <a:xfrm>
              <a:off x="4206317" y="3778405"/>
              <a:ext cx="181769" cy="307949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69000EC-6E1A-94F0-C88F-E209142EED13}"/>
                </a:ext>
              </a:extLst>
            </p:cNvPr>
            <p:cNvCxnSpPr>
              <a:cxnSpLocks/>
              <a:stCxn id="44" idx="6"/>
              <a:endCxn id="46" idx="2"/>
            </p:cNvCxnSpPr>
            <p:nvPr/>
          </p:nvCxnSpPr>
          <p:spPr>
            <a:xfrm>
              <a:off x="3920904" y="4146301"/>
              <a:ext cx="347802" cy="59433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D48FACE-AC82-C4AF-A1E4-149A587F85A8}"/>
                </a:ext>
              </a:extLst>
            </p:cNvPr>
            <p:cNvCxnSpPr>
              <a:cxnSpLocks/>
              <a:stCxn id="41" idx="6"/>
              <a:endCxn id="44" idx="2"/>
            </p:cNvCxnSpPr>
            <p:nvPr/>
          </p:nvCxnSpPr>
          <p:spPr>
            <a:xfrm>
              <a:off x="3095582" y="4105625"/>
              <a:ext cx="586562" cy="4067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7144CDC-BEA2-4E52-E8E0-8A0035A0A0FF}"/>
                </a:ext>
              </a:extLst>
            </p:cNvPr>
            <p:cNvCxnSpPr>
              <a:cxnSpLocks/>
              <a:stCxn id="40" idx="6"/>
              <a:endCxn id="41" idx="2"/>
            </p:cNvCxnSpPr>
            <p:nvPr/>
          </p:nvCxnSpPr>
          <p:spPr>
            <a:xfrm>
              <a:off x="2483781" y="4029677"/>
              <a:ext cx="373041" cy="75948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4FF6814-0CFA-5D89-9CD9-5C7A37BD7405}"/>
                </a:ext>
              </a:extLst>
            </p:cNvPr>
            <p:cNvCxnSpPr>
              <a:cxnSpLocks/>
              <a:stCxn id="42" idx="3"/>
              <a:endCxn id="40" idx="7"/>
            </p:cNvCxnSpPr>
            <p:nvPr/>
          </p:nvCxnSpPr>
          <p:spPr>
            <a:xfrm flipH="1">
              <a:off x="2448815" y="3648564"/>
              <a:ext cx="308692" cy="296699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E84C440-A42C-6AC6-05FA-D8823B0D54CE}"/>
                </a:ext>
              </a:extLst>
            </p:cNvPr>
            <p:cNvCxnSpPr>
              <a:cxnSpLocks/>
              <a:stCxn id="39" idx="4"/>
              <a:endCxn id="40" idx="0"/>
            </p:cNvCxnSpPr>
            <p:nvPr/>
          </p:nvCxnSpPr>
          <p:spPr>
            <a:xfrm>
              <a:off x="2235200" y="3359333"/>
              <a:ext cx="129201" cy="550964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06B1575-8154-4EBD-FF6D-0522B99A67D8}"/>
                </a:ext>
              </a:extLst>
            </p:cNvPr>
            <p:cNvCxnSpPr>
              <a:cxnSpLocks/>
              <a:stCxn id="38" idx="4"/>
              <a:endCxn id="39" idx="1"/>
            </p:cNvCxnSpPr>
            <p:nvPr/>
          </p:nvCxnSpPr>
          <p:spPr>
            <a:xfrm>
              <a:off x="2093521" y="2977865"/>
              <a:ext cx="57265" cy="177674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E4C36CC-3399-CEF9-EEE9-8696A7A891EF}"/>
                </a:ext>
              </a:extLst>
            </p:cNvPr>
            <p:cNvCxnSpPr>
              <a:cxnSpLocks/>
              <a:stCxn id="35" idx="4"/>
              <a:endCxn id="38" idx="0"/>
            </p:cNvCxnSpPr>
            <p:nvPr/>
          </p:nvCxnSpPr>
          <p:spPr>
            <a:xfrm flipH="1">
              <a:off x="2093521" y="2258060"/>
              <a:ext cx="22299" cy="481045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40B59A7-4D1E-C207-320C-ABFE903FA315}"/>
                </a:ext>
              </a:extLst>
            </p:cNvPr>
            <p:cNvCxnSpPr>
              <a:cxnSpLocks/>
              <a:stCxn id="34" idx="3"/>
              <a:endCxn id="35" idx="6"/>
            </p:cNvCxnSpPr>
            <p:nvPr/>
          </p:nvCxnSpPr>
          <p:spPr>
            <a:xfrm flipH="1">
              <a:off x="2235200" y="1986874"/>
              <a:ext cx="283547" cy="15180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5DB8C6C-4190-45E1-338B-DD9CD46DBD4D}"/>
                </a:ext>
              </a:extLst>
            </p:cNvPr>
            <p:cNvCxnSpPr>
              <a:cxnSpLocks/>
              <a:stCxn id="37" idx="4"/>
              <a:endCxn id="34" idx="7"/>
            </p:cNvCxnSpPr>
            <p:nvPr/>
          </p:nvCxnSpPr>
          <p:spPr>
            <a:xfrm flipH="1">
              <a:off x="2687575" y="1523532"/>
              <a:ext cx="169247" cy="294514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5D7BD8E5-B1F2-719D-A24E-EF5AD3FA53BC}"/>
                </a:ext>
              </a:extLst>
            </p:cNvPr>
            <p:cNvCxnSpPr>
              <a:cxnSpLocks/>
              <a:stCxn id="36" idx="4"/>
              <a:endCxn id="34" idx="1"/>
            </p:cNvCxnSpPr>
            <p:nvPr/>
          </p:nvCxnSpPr>
          <p:spPr>
            <a:xfrm>
              <a:off x="2364401" y="1523532"/>
              <a:ext cx="154346" cy="294514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5771CEE-6A82-49EB-D0AC-B91FD11D7FF9}"/>
                </a:ext>
              </a:extLst>
            </p:cNvPr>
            <p:cNvCxnSpPr>
              <a:cxnSpLocks/>
              <a:stCxn id="33" idx="5"/>
              <a:endCxn id="35" idx="2"/>
            </p:cNvCxnSpPr>
            <p:nvPr/>
          </p:nvCxnSpPr>
          <p:spPr>
            <a:xfrm>
              <a:off x="1594842" y="1900172"/>
              <a:ext cx="401598" cy="238508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E55A99A-F022-F3D2-A59B-D87BA63E09AD}"/>
                </a:ext>
              </a:extLst>
            </p:cNvPr>
            <p:cNvCxnSpPr>
              <a:cxnSpLocks/>
              <a:stCxn id="33" idx="7"/>
              <a:endCxn id="36" idx="2"/>
            </p:cNvCxnSpPr>
            <p:nvPr/>
          </p:nvCxnSpPr>
          <p:spPr>
            <a:xfrm flipV="1">
              <a:off x="1594842" y="1404152"/>
              <a:ext cx="650179" cy="32719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2AEEF04-6AA4-824D-D790-4D0BB03F4A83}"/>
                </a:ext>
              </a:extLst>
            </p:cNvPr>
            <p:cNvCxnSpPr>
              <a:cxnSpLocks/>
              <a:stCxn id="35" idx="0"/>
              <a:endCxn id="36" idx="3"/>
            </p:cNvCxnSpPr>
            <p:nvPr/>
          </p:nvCxnSpPr>
          <p:spPr>
            <a:xfrm flipV="1">
              <a:off x="2115820" y="1488566"/>
              <a:ext cx="164167" cy="530734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9116651-B8E5-E256-69C1-358B95317AFC}"/>
                </a:ext>
              </a:extLst>
            </p:cNvPr>
            <p:cNvCxnSpPr>
              <a:cxnSpLocks/>
              <a:stCxn id="37" idx="2"/>
              <a:endCxn id="36" idx="6"/>
            </p:cNvCxnSpPr>
            <p:nvPr/>
          </p:nvCxnSpPr>
          <p:spPr>
            <a:xfrm flipH="1">
              <a:off x="2483781" y="1404152"/>
              <a:ext cx="253661" cy="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4A2F517-0190-4B16-A31A-B635B2B16109}"/>
                </a:ext>
              </a:extLst>
            </p:cNvPr>
            <p:cNvCxnSpPr>
              <a:cxnSpLocks/>
              <a:stCxn id="42" idx="1"/>
              <a:endCxn id="38" idx="6"/>
            </p:cNvCxnSpPr>
            <p:nvPr/>
          </p:nvCxnSpPr>
          <p:spPr>
            <a:xfrm flipH="1" flipV="1">
              <a:off x="2212901" y="2858485"/>
              <a:ext cx="544606" cy="621251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1CB7ABF-97B7-9C52-DD58-B4561CAE6B00}"/>
                </a:ext>
              </a:extLst>
            </p:cNvPr>
            <p:cNvCxnSpPr>
              <a:cxnSpLocks/>
              <a:stCxn id="43" idx="2"/>
              <a:endCxn id="39" idx="6"/>
            </p:cNvCxnSpPr>
            <p:nvPr/>
          </p:nvCxnSpPr>
          <p:spPr>
            <a:xfrm flipH="1">
              <a:off x="2354580" y="3079414"/>
              <a:ext cx="1051044" cy="160539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50CB31A-9DEE-A3EC-8D94-A9D1207D8102}"/>
                </a:ext>
              </a:extLst>
            </p:cNvPr>
            <p:cNvCxnSpPr>
              <a:cxnSpLocks/>
              <a:stCxn id="47" idx="2"/>
              <a:endCxn id="48" idx="4"/>
            </p:cNvCxnSpPr>
            <p:nvPr/>
          </p:nvCxnSpPr>
          <p:spPr>
            <a:xfrm flipH="1" flipV="1">
              <a:off x="5338213" y="3515044"/>
              <a:ext cx="590827" cy="431345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42E52F5-6F60-ED3F-C618-E1938AEB6925}"/>
                </a:ext>
              </a:extLst>
            </p:cNvPr>
            <p:cNvCxnSpPr>
              <a:cxnSpLocks/>
              <a:stCxn id="49" idx="2"/>
              <a:endCxn id="48" idx="6"/>
            </p:cNvCxnSpPr>
            <p:nvPr/>
          </p:nvCxnSpPr>
          <p:spPr>
            <a:xfrm flipH="1" flipV="1">
              <a:off x="5457593" y="3395664"/>
              <a:ext cx="471447" cy="4843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0C2E412-8AD6-EA9E-A594-6877E6734BCA}"/>
                </a:ext>
              </a:extLst>
            </p:cNvPr>
            <p:cNvCxnSpPr>
              <a:cxnSpLocks/>
              <a:stCxn id="51" idx="3"/>
              <a:endCxn id="47" idx="6"/>
            </p:cNvCxnSpPr>
            <p:nvPr/>
          </p:nvCxnSpPr>
          <p:spPr>
            <a:xfrm flipH="1">
              <a:off x="6167800" y="3909904"/>
              <a:ext cx="557257" cy="36485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9CA874F-3FE9-3547-8CCB-9A17AA799DCC}"/>
                </a:ext>
              </a:extLst>
            </p:cNvPr>
            <p:cNvCxnSpPr>
              <a:cxnSpLocks/>
              <a:stCxn id="49" idx="4"/>
              <a:endCxn id="47" idx="0"/>
            </p:cNvCxnSpPr>
            <p:nvPr/>
          </p:nvCxnSpPr>
          <p:spPr>
            <a:xfrm>
              <a:off x="6048420" y="3563474"/>
              <a:ext cx="0" cy="263535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45DA5BC-17EC-79FA-6C55-1E4EC2B10654}"/>
                </a:ext>
              </a:extLst>
            </p:cNvPr>
            <p:cNvCxnSpPr>
              <a:cxnSpLocks/>
              <a:stCxn id="50" idx="2"/>
              <a:endCxn id="47" idx="7"/>
            </p:cNvCxnSpPr>
            <p:nvPr/>
          </p:nvCxnSpPr>
          <p:spPr>
            <a:xfrm flipH="1">
              <a:off x="6132834" y="3748066"/>
              <a:ext cx="154346" cy="113909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DB90AD5-A46A-287C-5147-614ED9DDC210}"/>
                </a:ext>
              </a:extLst>
            </p:cNvPr>
            <p:cNvCxnSpPr>
              <a:cxnSpLocks/>
              <a:stCxn id="52" idx="3"/>
              <a:endCxn id="50" idx="7"/>
            </p:cNvCxnSpPr>
            <p:nvPr/>
          </p:nvCxnSpPr>
          <p:spPr>
            <a:xfrm flipH="1">
              <a:off x="6490974" y="3385062"/>
              <a:ext cx="105223" cy="27859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46750AB1-801F-23B6-805E-F0496041592B}"/>
                </a:ext>
              </a:extLst>
            </p:cNvPr>
            <p:cNvCxnSpPr>
              <a:cxnSpLocks/>
              <a:stCxn id="52" idx="5"/>
              <a:endCxn id="51" idx="0"/>
            </p:cNvCxnSpPr>
            <p:nvPr/>
          </p:nvCxnSpPr>
          <p:spPr>
            <a:xfrm>
              <a:off x="6765025" y="3385062"/>
              <a:ext cx="44446" cy="321048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480ECB9-F22B-B5B2-2ACA-43B063C7F265}"/>
                </a:ext>
              </a:extLst>
            </p:cNvPr>
            <p:cNvCxnSpPr>
              <a:cxnSpLocks/>
              <a:stCxn id="55" idx="3"/>
              <a:endCxn id="52" idx="7"/>
            </p:cNvCxnSpPr>
            <p:nvPr/>
          </p:nvCxnSpPr>
          <p:spPr>
            <a:xfrm flipH="1">
              <a:off x="6765025" y="2998828"/>
              <a:ext cx="349762" cy="21740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9D04BD5D-614C-16FF-CB1B-D65AADF9661B}"/>
                </a:ext>
              </a:extLst>
            </p:cNvPr>
            <p:cNvCxnSpPr>
              <a:cxnSpLocks/>
              <a:stCxn id="54" idx="6"/>
              <a:endCxn id="55" idx="1"/>
            </p:cNvCxnSpPr>
            <p:nvPr/>
          </p:nvCxnSpPr>
          <p:spPr>
            <a:xfrm>
              <a:off x="6561231" y="2628404"/>
              <a:ext cx="553556" cy="20159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33D6702-BD67-F903-44EF-52F382E4F8AC}"/>
                </a:ext>
              </a:extLst>
            </p:cNvPr>
            <p:cNvCxnSpPr>
              <a:cxnSpLocks/>
              <a:stCxn id="54" idx="4"/>
              <a:endCxn id="53" idx="7"/>
            </p:cNvCxnSpPr>
            <p:nvPr/>
          </p:nvCxnSpPr>
          <p:spPr>
            <a:xfrm>
              <a:off x="6441851" y="2747784"/>
              <a:ext cx="21346" cy="20532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A3DEF9AF-B5D2-8393-7004-C1EEC69FCDA1}"/>
                </a:ext>
              </a:extLst>
            </p:cNvPr>
            <p:cNvCxnSpPr>
              <a:cxnSpLocks/>
              <a:stCxn id="49" idx="7"/>
              <a:endCxn id="53" idx="3"/>
            </p:cNvCxnSpPr>
            <p:nvPr/>
          </p:nvCxnSpPr>
          <p:spPr>
            <a:xfrm flipV="1">
              <a:off x="6132834" y="3121938"/>
              <a:ext cx="161535" cy="23774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C21337D-5CAF-244E-F5EC-341EA8FAA1A3}"/>
                </a:ext>
              </a:extLst>
            </p:cNvPr>
            <p:cNvCxnSpPr>
              <a:cxnSpLocks/>
              <a:stCxn id="48" idx="7"/>
              <a:endCxn id="54" idx="1"/>
            </p:cNvCxnSpPr>
            <p:nvPr/>
          </p:nvCxnSpPr>
          <p:spPr>
            <a:xfrm flipV="1">
              <a:off x="5422627" y="2543990"/>
              <a:ext cx="934810" cy="76726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6A657A9-5911-13C9-FD64-3FA7C9D931B3}"/>
                </a:ext>
              </a:extLst>
            </p:cNvPr>
            <p:cNvCxnSpPr>
              <a:cxnSpLocks/>
              <a:stCxn id="53" idx="6"/>
              <a:endCxn id="55" idx="2"/>
            </p:cNvCxnSpPr>
            <p:nvPr/>
          </p:nvCxnSpPr>
          <p:spPr>
            <a:xfrm flipV="1">
              <a:off x="6498163" y="2914414"/>
              <a:ext cx="581658" cy="12311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3530201-B3BC-9DE8-B8EA-79F23D955454}"/>
                </a:ext>
              </a:extLst>
            </p:cNvPr>
            <p:cNvCxnSpPr>
              <a:cxnSpLocks/>
              <a:stCxn id="56" idx="4"/>
              <a:endCxn id="57" idx="0"/>
            </p:cNvCxnSpPr>
            <p:nvPr/>
          </p:nvCxnSpPr>
          <p:spPr>
            <a:xfrm>
              <a:off x="5198922" y="1558836"/>
              <a:ext cx="55013" cy="455888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E880A08-8482-71FE-67EC-4AA0178777EF}"/>
                </a:ext>
              </a:extLst>
            </p:cNvPr>
            <p:cNvCxnSpPr>
              <a:cxnSpLocks/>
              <a:stCxn id="58" idx="2"/>
              <a:endCxn id="57" idx="6"/>
            </p:cNvCxnSpPr>
            <p:nvPr/>
          </p:nvCxnSpPr>
          <p:spPr>
            <a:xfrm flipH="1">
              <a:off x="5373315" y="2070419"/>
              <a:ext cx="218172" cy="63685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D4A5322-F7DD-6EB7-4CC7-6FED05564D7F}"/>
                </a:ext>
              </a:extLst>
            </p:cNvPr>
            <p:cNvCxnSpPr>
              <a:cxnSpLocks/>
              <a:stCxn id="60" idx="3"/>
              <a:endCxn id="58" idx="7"/>
            </p:cNvCxnSpPr>
            <p:nvPr/>
          </p:nvCxnSpPr>
          <p:spPr>
            <a:xfrm flipH="1">
              <a:off x="5795281" y="1727326"/>
              <a:ext cx="562156" cy="258679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A5CB91C-FFCC-A8DC-5C6B-F31A1D16CE52}"/>
                </a:ext>
              </a:extLst>
            </p:cNvPr>
            <p:cNvCxnSpPr>
              <a:cxnSpLocks/>
              <a:stCxn id="61" idx="3"/>
              <a:endCxn id="58" idx="6"/>
            </p:cNvCxnSpPr>
            <p:nvPr/>
          </p:nvCxnSpPr>
          <p:spPr>
            <a:xfrm flipH="1">
              <a:off x="5830247" y="1900046"/>
              <a:ext cx="912455" cy="170373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5757707A-9124-404A-B500-9954F63A7F73}"/>
                </a:ext>
              </a:extLst>
            </p:cNvPr>
            <p:cNvCxnSpPr>
              <a:cxnSpLocks/>
              <a:stCxn id="61" idx="1"/>
              <a:endCxn id="60" idx="6"/>
            </p:cNvCxnSpPr>
            <p:nvPr/>
          </p:nvCxnSpPr>
          <p:spPr>
            <a:xfrm flipH="1" flipV="1">
              <a:off x="6561231" y="1642912"/>
              <a:ext cx="181471" cy="8830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E4F6785-76E1-4580-2974-4459BD2A68EA}"/>
                </a:ext>
              </a:extLst>
            </p:cNvPr>
            <p:cNvCxnSpPr>
              <a:cxnSpLocks/>
              <a:stCxn id="59" idx="6"/>
              <a:endCxn id="60" idx="2"/>
            </p:cNvCxnSpPr>
            <p:nvPr/>
          </p:nvCxnSpPr>
          <p:spPr>
            <a:xfrm>
              <a:off x="5929040" y="1642912"/>
              <a:ext cx="393431" cy="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5A2B68F-E9B6-BEEB-7F59-49ECBF834A27}"/>
                </a:ext>
              </a:extLst>
            </p:cNvPr>
            <p:cNvCxnSpPr>
              <a:cxnSpLocks/>
              <a:stCxn id="62" idx="6"/>
              <a:endCxn id="60" idx="0"/>
            </p:cNvCxnSpPr>
            <p:nvPr/>
          </p:nvCxnSpPr>
          <p:spPr>
            <a:xfrm>
              <a:off x="6205652" y="1320076"/>
              <a:ext cx="236199" cy="20345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F558DBC-D0AC-4270-B204-CF1108764410}"/>
                </a:ext>
              </a:extLst>
            </p:cNvPr>
            <p:cNvCxnSpPr>
              <a:cxnSpLocks/>
              <a:stCxn id="56" idx="6"/>
              <a:endCxn id="62" idx="2"/>
            </p:cNvCxnSpPr>
            <p:nvPr/>
          </p:nvCxnSpPr>
          <p:spPr>
            <a:xfrm flipV="1">
              <a:off x="5318302" y="1320076"/>
              <a:ext cx="648590" cy="11938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EDBF480F-9B04-98E3-E7A7-E9A407857AA4}"/>
                </a:ext>
              </a:extLst>
            </p:cNvPr>
            <p:cNvCxnSpPr>
              <a:cxnSpLocks/>
              <a:stCxn id="56" idx="5"/>
              <a:endCxn id="59" idx="2"/>
            </p:cNvCxnSpPr>
            <p:nvPr/>
          </p:nvCxnSpPr>
          <p:spPr>
            <a:xfrm>
              <a:off x="5283336" y="1523870"/>
              <a:ext cx="406944" cy="11904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C68D3DDC-B60B-0781-91C7-44B232011C6F}"/>
                </a:ext>
              </a:extLst>
            </p:cNvPr>
            <p:cNvCxnSpPr>
              <a:cxnSpLocks/>
              <a:stCxn id="59" idx="4"/>
              <a:endCxn id="58" idx="0"/>
            </p:cNvCxnSpPr>
            <p:nvPr/>
          </p:nvCxnSpPr>
          <p:spPr>
            <a:xfrm flipH="1">
              <a:off x="5710867" y="1762292"/>
              <a:ext cx="98793" cy="188747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F9BF4CD-2618-48A4-B90A-3608877412B2}"/>
                </a:ext>
              </a:extLst>
            </p:cNvPr>
            <p:cNvCxnSpPr>
              <a:cxnSpLocks/>
              <a:stCxn id="62" idx="3"/>
              <a:endCxn id="59" idx="0"/>
            </p:cNvCxnSpPr>
            <p:nvPr/>
          </p:nvCxnSpPr>
          <p:spPr>
            <a:xfrm flipH="1">
              <a:off x="5809660" y="1404490"/>
              <a:ext cx="192198" cy="11904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02854EB-EEF7-6BDF-0C51-AEEE1DDBBCDA}"/>
                </a:ext>
              </a:extLst>
            </p:cNvPr>
            <p:cNvCxnSpPr>
              <a:cxnSpLocks/>
              <a:stCxn id="53" idx="5"/>
              <a:endCxn id="52" idx="1"/>
            </p:cNvCxnSpPr>
            <p:nvPr/>
          </p:nvCxnSpPr>
          <p:spPr>
            <a:xfrm>
              <a:off x="6463197" y="3121938"/>
              <a:ext cx="133000" cy="9429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3081D35-3E8E-D875-D83B-31321D31D3E2}"/>
                </a:ext>
              </a:extLst>
            </p:cNvPr>
            <p:cNvCxnSpPr>
              <a:cxnSpLocks/>
              <a:stCxn id="48" idx="0"/>
              <a:endCxn id="57" idx="4"/>
            </p:cNvCxnSpPr>
            <p:nvPr/>
          </p:nvCxnSpPr>
          <p:spPr>
            <a:xfrm flipH="1" flipV="1">
              <a:off x="5253935" y="2253484"/>
              <a:ext cx="84278" cy="102280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0AA45606-B9E7-485D-AD89-ACFCEEB3EE5B}"/>
                </a:ext>
              </a:extLst>
            </p:cNvPr>
            <p:cNvCxnSpPr>
              <a:cxnSpLocks/>
              <a:stCxn id="43" idx="1"/>
              <a:endCxn id="35" idx="5"/>
            </p:cNvCxnSpPr>
            <p:nvPr/>
          </p:nvCxnSpPr>
          <p:spPr>
            <a:xfrm flipH="1" flipV="1">
              <a:off x="2200234" y="2223094"/>
              <a:ext cx="1240356" cy="771906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237F2D9-0B35-E15C-6505-EC16D1FE27C5}"/>
                </a:ext>
              </a:extLst>
            </p:cNvPr>
            <p:cNvCxnSpPr>
              <a:cxnSpLocks/>
              <a:stCxn id="34" idx="2"/>
              <a:endCxn id="33" idx="6"/>
            </p:cNvCxnSpPr>
            <p:nvPr/>
          </p:nvCxnSpPr>
          <p:spPr>
            <a:xfrm flipH="1" flipV="1">
              <a:off x="1629808" y="1815758"/>
              <a:ext cx="853973" cy="8670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384B875-2B43-5623-675D-8AA10AE1A39C}"/>
                </a:ext>
              </a:extLst>
            </p:cNvPr>
            <p:cNvCxnSpPr>
              <a:cxnSpLocks/>
              <a:stCxn id="55" idx="4"/>
              <a:endCxn id="51" idx="7"/>
            </p:cNvCxnSpPr>
            <p:nvPr/>
          </p:nvCxnSpPr>
          <p:spPr>
            <a:xfrm flipH="1">
              <a:off x="6893885" y="3033794"/>
              <a:ext cx="305316" cy="70728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1909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30" grpId="0"/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CE207C-BF1B-137C-B6DF-99105059AC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13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6D82236-3993-2FB1-493A-0E1B03CC0650}"/>
              </a:ext>
            </a:extLst>
          </p:cNvPr>
          <p:cNvGrpSpPr/>
          <p:nvPr/>
        </p:nvGrpSpPr>
        <p:grpSpPr>
          <a:xfrm>
            <a:off x="2742002" y="2850719"/>
            <a:ext cx="3659995" cy="1342339"/>
            <a:chOff x="2182866" y="2457854"/>
            <a:chExt cx="4408561" cy="16168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7E94D25-F74F-9CE6-A2BF-A6D470EDC6C8}"/>
                </a:ext>
              </a:extLst>
            </p:cNvPr>
            <p:cNvSpPr/>
            <p:nvPr/>
          </p:nvSpPr>
          <p:spPr>
            <a:xfrm>
              <a:off x="5072605" y="2457854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3744BC9-C243-23A4-70CE-E220679F6C84}"/>
                </a:ext>
              </a:extLst>
            </p:cNvPr>
            <p:cNvSpPr/>
            <p:nvPr/>
          </p:nvSpPr>
          <p:spPr>
            <a:xfrm>
              <a:off x="3278849" y="3429000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549F9BF-B372-4DBB-0D6A-90503E4A87E0}"/>
                </a:ext>
              </a:extLst>
            </p:cNvPr>
            <p:cNvSpPr/>
            <p:nvPr/>
          </p:nvSpPr>
          <p:spPr>
            <a:xfrm>
              <a:off x="2182866" y="3282743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13DBB4-CE29-1414-789E-B4F89C143DD7}"/>
                </a:ext>
              </a:extLst>
            </p:cNvPr>
            <p:cNvSpPr/>
            <p:nvPr/>
          </p:nvSpPr>
          <p:spPr>
            <a:xfrm>
              <a:off x="2890370" y="2457854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2B80A6F-8BB7-9CFC-1673-BB3DC7C8977C}"/>
                </a:ext>
              </a:extLst>
            </p:cNvPr>
            <p:cNvSpPr/>
            <p:nvPr/>
          </p:nvSpPr>
          <p:spPr>
            <a:xfrm>
              <a:off x="4837833" y="3563564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7BB8ADF-F955-24A8-1A97-290F14BB6AED}"/>
                </a:ext>
              </a:extLst>
            </p:cNvPr>
            <p:cNvSpPr/>
            <p:nvPr/>
          </p:nvSpPr>
          <p:spPr>
            <a:xfrm>
              <a:off x="6050548" y="2811291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A5A427E-6A81-73D7-1E14-D045B71770E4}"/>
                </a:ext>
              </a:extLst>
            </p:cNvPr>
            <p:cNvCxnSpPr>
              <a:stCxn id="8" idx="6"/>
              <a:endCxn id="5" idx="2"/>
            </p:cNvCxnSpPr>
            <p:nvPr/>
          </p:nvCxnSpPr>
          <p:spPr>
            <a:xfrm>
              <a:off x="3431249" y="2713441"/>
              <a:ext cx="1641356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0D557A-BC1C-672B-C4B0-D46B3AF33154}"/>
                </a:ext>
              </a:extLst>
            </p:cNvPr>
            <p:cNvCxnSpPr>
              <a:cxnSpLocks/>
              <a:stCxn id="8" idx="3"/>
              <a:endCxn id="7" idx="7"/>
            </p:cNvCxnSpPr>
            <p:nvPr/>
          </p:nvCxnSpPr>
          <p:spPr>
            <a:xfrm flipH="1">
              <a:off x="2644535" y="2894167"/>
              <a:ext cx="325045" cy="463436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F33B763-0E59-E890-D387-2234A8EFCED2}"/>
                </a:ext>
              </a:extLst>
            </p:cNvPr>
            <p:cNvCxnSpPr>
              <a:cxnSpLocks/>
              <a:stCxn id="8" idx="5"/>
            </p:cNvCxnSpPr>
            <p:nvPr/>
          </p:nvCxnSpPr>
          <p:spPr>
            <a:xfrm>
              <a:off x="3352039" y="2894167"/>
              <a:ext cx="269335" cy="66939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E339F10-ACEA-9606-A9DD-82936D3CAB68}"/>
                </a:ext>
              </a:extLst>
            </p:cNvPr>
            <p:cNvCxnSpPr>
              <a:cxnSpLocks/>
              <a:stCxn id="7" idx="6"/>
              <a:endCxn id="6" idx="2"/>
            </p:cNvCxnSpPr>
            <p:nvPr/>
          </p:nvCxnSpPr>
          <p:spPr>
            <a:xfrm>
              <a:off x="2723745" y="3538330"/>
              <a:ext cx="555104" cy="14625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CB7B56D-D858-1D59-19E7-4352E520D333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>
              <a:off x="3819728" y="3684587"/>
              <a:ext cx="1018105" cy="134564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A051DAC-B16F-D901-37D9-6340A480B08D}"/>
                </a:ext>
              </a:extLst>
            </p:cNvPr>
            <p:cNvCxnSpPr>
              <a:cxnSpLocks/>
              <a:stCxn id="9" idx="0"/>
              <a:endCxn id="5" idx="4"/>
            </p:cNvCxnSpPr>
            <p:nvPr/>
          </p:nvCxnSpPr>
          <p:spPr>
            <a:xfrm flipV="1">
              <a:off x="5108273" y="2969027"/>
              <a:ext cx="234772" cy="59453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5B38C07-4F85-1F58-F923-CC116749F357}"/>
                </a:ext>
              </a:extLst>
            </p:cNvPr>
            <p:cNvCxnSpPr>
              <a:cxnSpLocks/>
              <a:stCxn id="9" idx="6"/>
              <a:endCxn id="10" idx="3"/>
            </p:cNvCxnSpPr>
            <p:nvPr/>
          </p:nvCxnSpPr>
          <p:spPr>
            <a:xfrm flipV="1">
              <a:off x="5378712" y="3247604"/>
              <a:ext cx="751046" cy="57154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7B2CBA4-3C41-60D7-CA9B-781E11AD1F30}"/>
                </a:ext>
              </a:extLst>
            </p:cNvPr>
            <p:cNvCxnSpPr>
              <a:cxnSpLocks/>
              <a:stCxn id="5" idx="6"/>
              <a:endCxn id="10" idx="1"/>
            </p:cNvCxnSpPr>
            <p:nvPr/>
          </p:nvCxnSpPr>
          <p:spPr>
            <a:xfrm>
              <a:off x="5613484" y="2713441"/>
              <a:ext cx="516274" cy="17271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A8B74E0-EBDD-1DFE-0CD6-634B30480469}"/>
              </a:ext>
            </a:extLst>
          </p:cNvPr>
          <p:cNvCxnSpPr/>
          <p:nvPr/>
        </p:nvCxnSpPr>
        <p:spPr>
          <a:xfrm flipH="1">
            <a:off x="4380260" y="2397418"/>
            <a:ext cx="214008" cy="2217906"/>
          </a:xfrm>
          <a:prstGeom prst="line">
            <a:avLst/>
          </a:prstGeom>
          <a:ln w="3810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5FA8B54-3F79-69D0-BF7C-FD9000B8DC9C}"/>
              </a:ext>
            </a:extLst>
          </p:cNvPr>
          <p:cNvSpPr txBox="1"/>
          <p:nvPr/>
        </p:nvSpPr>
        <p:spPr>
          <a:xfrm>
            <a:off x="1113550" y="858846"/>
            <a:ext cx="6533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vi-VN" sz="1600" b="1"/>
              <a:t>Desire</a:t>
            </a:r>
          </a:p>
          <a:p>
            <a:pPr marL="457200" indent="-169863" algn="just">
              <a:buFont typeface="Arial" panose="020B0604020202020204" pitchFamily="34" charset="0"/>
              <a:buChar char="•"/>
            </a:pPr>
            <a:r>
              <a:rPr lang="vi-VN" sz="1600"/>
              <a:t>Maximize the number of edges within cluster.</a:t>
            </a:r>
          </a:p>
          <a:p>
            <a:pPr marL="457200" indent="-169863" algn="just">
              <a:buFont typeface="Arial" panose="020B0604020202020204" pitchFamily="34" charset="0"/>
              <a:buChar char="•"/>
            </a:pPr>
            <a:r>
              <a:rPr lang="vi-VN" sz="1600"/>
              <a:t>Minimize the number of edges between two clusters.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60731CC6-06B5-B2D6-BA1D-2E4233DE72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What make a good cluster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65AC298-802F-A1D9-97FC-254ADEE05D82}"/>
              </a:ext>
            </a:extLst>
          </p:cNvPr>
          <p:cNvSpPr/>
          <p:nvPr/>
        </p:nvSpPr>
        <p:spPr>
          <a:xfrm>
            <a:off x="2617669" y="2747532"/>
            <a:ext cx="1735743" cy="1700319"/>
          </a:xfrm>
          <a:prstGeom prst="ellipse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51B3BF8-2A94-6188-394E-864BC1FE8577}"/>
              </a:ext>
            </a:extLst>
          </p:cNvPr>
          <p:cNvSpPr/>
          <p:nvPr/>
        </p:nvSpPr>
        <p:spPr>
          <a:xfrm>
            <a:off x="4670930" y="2654309"/>
            <a:ext cx="1799187" cy="1762468"/>
          </a:xfrm>
          <a:prstGeom prst="ellipse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052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  <p:bldP spid="2" grpId="0" animBg="1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D4D2DF-2077-B3DB-F0C5-578E270357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14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6E54FB-625C-E877-9CE3-8E1014C03427}"/>
              </a:ext>
            </a:extLst>
          </p:cNvPr>
          <p:cNvSpPr txBox="1"/>
          <p:nvPr/>
        </p:nvSpPr>
        <p:spPr>
          <a:xfrm>
            <a:off x="1222038" y="838130"/>
            <a:ext cx="6533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vi-VN" sz="1600"/>
              <a:t>Suppose that quality of the cluster A is evaluated by function </a:t>
            </a:r>
            <a:r>
              <a:rPr lang="vi-VN" sz="1600" i="1"/>
              <a:t>cut(A) </a:t>
            </a:r>
            <a:r>
              <a:rPr lang="vi-VN" sz="1600"/>
              <a:t>of the “edge cut” of the cluster.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vi-VN" sz="1600"/>
              <a:t>“Edge cut” is a set of edges that has only one node in the cluster.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1F1519E-E01C-18DC-3689-7D738B4BF7F4}"/>
                  </a:ext>
                </a:extLst>
              </p:cNvPr>
              <p:cNvSpPr txBox="1"/>
              <p:nvPr/>
            </p:nvSpPr>
            <p:spPr>
              <a:xfrm>
                <a:off x="2202747" y="1947450"/>
                <a:ext cx="4572000" cy="7005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𝒄𝒖𝒕</m:t>
                      </m:r>
                      <m:d>
                        <m:dPr>
                          <m:ctrlPr>
                            <a:rPr lang="en-US" sz="20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000" b="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000" b="0" i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0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sz="2000" b="0" i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1F1519E-E01C-18DC-3689-7D738B4BF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747" y="1947450"/>
                <a:ext cx="4572000" cy="7005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C256AE8C-809A-B434-C480-419BFC7D06AC}"/>
              </a:ext>
            </a:extLst>
          </p:cNvPr>
          <p:cNvGrpSpPr/>
          <p:nvPr/>
        </p:nvGrpSpPr>
        <p:grpSpPr>
          <a:xfrm>
            <a:off x="1827604" y="3296027"/>
            <a:ext cx="3659995" cy="1342339"/>
            <a:chOff x="2182866" y="2457854"/>
            <a:chExt cx="4408561" cy="161688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FF4D324-895F-5F8C-49FA-01B05A37CAB7}"/>
                </a:ext>
              </a:extLst>
            </p:cNvPr>
            <p:cNvSpPr/>
            <p:nvPr/>
          </p:nvSpPr>
          <p:spPr>
            <a:xfrm>
              <a:off x="5072605" y="2457854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AFD681E-716E-A624-31D9-AC94A1CAA424}"/>
                </a:ext>
              </a:extLst>
            </p:cNvPr>
            <p:cNvSpPr/>
            <p:nvPr/>
          </p:nvSpPr>
          <p:spPr>
            <a:xfrm>
              <a:off x="3278849" y="3429000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BD12A5A-EC18-A6B8-9DFE-A22A6AB587A9}"/>
                </a:ext>
              </a:extLst>
            </p:cNvPr>
            <p:cNvSpPr/>
            <p:nvPr/>
          </p:nvSpPr>
          <p:spPr>
            <a:xfrm>
              <a:off x="2182866" y="3282743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F2DE0C2-02C5-5CE3-06B7-80504CB375F6}"/>
                </a:ext>
              </a:extLst>
            </p:cNvPr>
            <p:cNvSpPr/>
            <p:nvPr/>
          </p:nvSpPr>
          <p:spPr>
            <a:xfrm>
              <a:off x="2890370" y="2457854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1A08933-AB6E-12EF-AAB9-6F56DD58C09C}"/>
                </a:ext>
              </a:extLst>
            </p:cNvPr>
            <p:cNvSpPr/>
            <p:nvPr/>
          </p:nvSpPr>
          <p:spPr>
            <a:xfrm>
              <a:off x="4837833" y="3563564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F50CCCB-7D2B-0390-6D46-D50FA20F5F9B}"/>
                </a:ext>
              </a:extLst>
            </p:cNvPr>
            <p:cNvSpPr/>
            <p:nvPr/>
          </p:nvSpPr>
          <p:spPr>
            <a:xfrm>
              <a:off x="6050548" y="2811291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F1AE637-9AB4-D88F-2B69-0653A4AAF785}"/>
                </a:ext>
              </a:extLst>
            </p:cNvPr>
            <p:cNvCxnSpPr>
              <a:stCxn id="14" idx="6"/>
              <a:endCxn id="11" idx="2"/>
            </p:cNvCxnSpPr>
            <p:nvPr/>
          </p:nvCxnSpPr>
          <p:spPr>
            <a:xfrm>
              <a:off x="3431249" y="2713441"/>
              <a:ext cx="1641356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5686813-0D84-C388-374B-536F222F9587}"/>
                </a:ext>
              </a:extLst>
            </p:cNvPr>
            <p:cNvCxnSpPr>
              <a:cxnSpLocks/>
              <a:stCxn id="14" idx="3"/>
              <a:endCxn id="13" idx="7"/>
            </p:cNvCxnSpPr>
            <p:nvPr/>
          </p:nvCxnSpPr>
          <p:spPr>
            <a:xfrm flipH="1">
              <a:off x="2644535" y="2894167"/>
              <a:ext cx="325045" cy="463436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A36D8E4-BF81-B385-CA55-029D414FB4AB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>
              <a:off x="3352039" y="2894167"/>
              <a:ext cx="269335" cy="66939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EB3F3F-19B8-8664-0A41-63117BA53BFE}"/>
                </a:ext>
              </a:extLst>
            </p:cNvPr>
            <p:cNvCxnSpPr>
              <a:cxnSpLocks/>
              <a:stCxn id="13" idx="6"/>
              <a:endCxn id="12" idx="2"/>
            </p:cNvCxnSpPr>
            <p:nvPr/>
          </p:nvCxnSpPr>
          <p:spPr>
            <a:xfrm>
              <a:off x="2723745" y="3538330"/>
              <a:ext cx="555104" cy="14625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27323E6-C21F-AE33-1568-8B281EFDD482}"/>
                </a:ext>
              </a:extLst>
            </p:cNvPr>
            <p:cNvCxnSpPr>
              <a:cxnSpLocks/>
              <a:stCxn id="12" idx="6"/>
              <a:endCxn id="15" idx="2"/>
            </p:cNvCxnSpPr>
            <p:nvPr/>
          </p:nvCxnSpPr>
          <p:spPr>
            <a:xfrm>
              <a:off x="3819728" y="3684587"/>
              <a:ext cx="1018105" cy="134564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94E7C8C-7C9D-7069-D877-0E3EDCA11D8C}"/>
                </a:ext>
              </a:extLst>
            </p:cNvPr>
            <p:cNvCxnSpPr>
              <a:cxnSpLocks/>
              <a:stCxn id="15" idx="0"/>
              <a:endCxn id="11" idx="4"/>
            </p:cNvCxnSpPr>
            <p:nvPr/>
          </p:nvCxnSpPr>
          <p:spPr>
            <a:xfrm flipV="1">
              <a:off x="5108273" y="2969027"/>
              <a:ext cx="234772" cy="59453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4E9B548-A545-3827-492D-E6E2E6994D16}"/>
                </a:ext>
              </a:extLst>
            </p:cNvPr>
            <p:cNvCxnSpPr>
              <a:cxnSpLocks/>
              <a:stCxn id="15" idx="6"/>
              <a:endCxn id="16" idx="3"/>
            </p:cNvCxnSpPr>
            <p:nvPr/>
          </p:nvCxnSpPr>
          <p:spPr>
            <a:xfrm flipV="1">
              <a:off x="5378712" y="3247604"/>
              <a:ext cx="751046" cy="57154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86378F5-808A-B7C8-F653-D3B90E090CB3}"/>
                </a:ext>
              </a:extLst>
            </p:cNvPr>
            <p:cNvCxnSpPr>
              <a:cxnSpLocks/>
              <a:stCxn id="11" idx="6"/>
              <a:endCxn id="16" idx="1"/>
            </p:cNvCxnSpPr>
            <p:nvPr/>
          </p:nvCxnSpPr>
          <p:spPr>
            <a:xfrm>
              <a:off x="5613484" y="2713441"/>
              <a:ext cx="516274" cy="17271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9587E10-9CA3-4B25-49B8-2BA9EADC7929}"/>
              </a:ext>
            </a:extLst>
          </p:cNvPr>
          <p:cNvCxnSpPr/>
          <p:nvPr/>
        </p:nvCxnSpPr>
        <p:spPr>
          <a:xfrm flipH="1">
            <a:off x="3465862" y="2842726"/>
            <a:ext cx="214008" cy="2217906"/>
          </a:xfrm>
          <a:prstGeom prst="line">
            <a:avLst/>
          </a:prstGeom>
          <a:ln w="3810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E2255D46-3CB5-FD23-5C85-9CC16AB8DEEB}"/>
              </a:ext>
            </a:extLst>
          </p:cNvPr>
          <p:cNvSpPr/>
          <p:nvPr/>
        </p:nvSpPr>
        <p:spPr>
          <a:xfrm>
            <a:off x="1672499" y="3130691"/>
            <a:ext cx="1735743" cy="1700319"/>
          </a:xfrm>
          <a:prstGeom prst="ellipse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C70922D-F3A8-BD90-8B29-8CA0AD9BB4FE}"/>
                  </a:ext>
                </a:extLst>
              </p:cNvPr>
              <p:cNvSpPr txBox="1"/>
              <p:nvPr/>
            </p:nvSpPr>
            <p:spPr>
              <a:xfrm>
                <a:off x="5850450" y="3696738"/>
                <a:ext cx="13915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𝒄𝒖𝒕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vi-VN" sz="1600" b="1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C70922D-F3A8-BD90-8B29-8CA0AD9BB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450" y="3696738"/>
                <a:ext cx="1391597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D7BC8305-6E12-6353-6A6E-854F84CB054E}"/>
              </a:ext>
            </a:extLst>
          </p:cNvPr>
          <p:cNvSpPr txBox="1"/>
          <p:nvPr/>
        </p:nvSpPr>
        <p:spPr>
          <a:xfrm>
            <a:off x="1762346" y="2949461"/>
            <a:ext cx="473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b="1"/>
              <a:t>A</a:t>
            </a:r>
          </a:p>
        </p:txBody>
      </p:sp>
      <p:sp>
        <p:nvSpPr>
          <p:cNvPr id="29" name="Title 5">
            <a:extLst>
              <a:ext uri="{FF2B5EF4-FFF2-40B4-BE49-F238E27FC236}">
                <a16:creationId xmlns:a16="http://schemas.microsoft.com/office/drawing/2014/main" id="{86EF2680-DD99-1099-D610-C119A8FE2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618" y="194851"/>
            <a:ext cx="2337745" cy="435813"/>
          </a:xfrm>
        </p:spPr>
        <p:txBody>
          <a:bodyPr/>
          <a:lstStyle/>
          <a:p>
            <a:pPr algn="l"/>
            <a:r>
              <a:rPr lang="vi-VN" sz="18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 1:</a:t>
            </a:r>
            <a:endParaRPr lang="en-US" sz="18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9A3796C4-D6D4-E9CD-0354-E8E3CB5DCA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What make a good cluster</a:t>
            </a:r>
          </a:p>
        </p:txBody>
      </p:sp>
    </p:spTree>
    <p:extLst>
      <p:ext uri="{BB962C8B-B14F-4D97-AF65-F5344CB8AC3E}">
        <p14:creationId xmlns:p14="http://schemas.microsoft.com/office/powerpoint/2010/main" val="1818801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9" grpId="0"/>
      <p:bldP spid="26" grpId="0" animBg="1"/>
      <p:bldP spid="27" grpId="0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B63E25-442F-4EAB-78B2-5394253072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17160E-16AF-3187-C975-E137FAABEF30}"/>
              </a:ext>
            </a:extLst>
          </p:cNvPr>
          <p:cNvSpPr txBox="1"/>
          <p:nvPr/>
        </p:nvSpPr>
        <p:spPr>
          <a:xfrm>
            <a:off x="1298448" y="448231"/>
            <a:ext cx="6308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vi-VN" sz="1600" b="1"/>
              <a:t>So</a:t>
            </a:r>
            <a:r>
              <a:rPr lang="en-US" sz="1600" b="1"/>
              <a:t>:</a:t>
            </a:r>
            <a:r>
              <a:rPr lang="vi-VN" sz="1600" b="1"/>
              <a:t> </a:t>
            </a:r>
            <a:r>
              <a:rPr lang="en-US" sz="1600"/>
              <a:t>The quality of the cluster is total sum of weight of edge with one node outside of the cluster</a:t>
            </a:r>
            <a:endParaRPr lang="vi-VN" sz="160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1600" b="1"/>
              <a:t>Degenerate case</a:t>
            </a:r>
            <a:r>
              <a:rPr lang="vi-VN" sz="1600" b="1"/>
              <a:t>: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DE0FCC9-3FFA-39C0-FC74-6541660DF505}"/>
              </a:ext>
            </a:extLst>
          </p:cNvPr>
          <p:cNvGrpSpPr/>
          <p:nvPr/>
        </p:nvGrpSpPr>
        <p:grpSpPr>
          <a:xfrm>
            <a:off x="2719368" y="1615926"/>
            <a:ext cx="3531572" cy="1239923"/>
            <a:chOff x="1789893" y="2202393"/>
            <a:chExt cx="5328760" cy="187091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F226B0C-6AB4-44F3-1A03-3C1620598220}"/>
                </a:ext>
              </a:extLst>
            </p:cNvPr>
            <p:cNvSpPr/>
            <p:nvPr/>
          </p:nvSpPr>
          <p:spPr>
            <a:xfrm>
              <a:off x="4936418" y="2456420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9F52AE4-F329-D1F0-5691-4D007C86CBFA}"/>
                </a:ext>
              </a:extLst>
            </p:cNvPr>
            <p:cNvSpPr/>
            <p:nvPr/>
          </p:nvSpPr>
          <p:spPr>
            <a:xfrm>
              <a:off x="3278849" y="3429000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EBC53FD-7113-92EF-8D13-065566119F79}"/>
                </a:ext>
              </a:extLst>
            </p:cNvPr>
            <p:cNvSpPr/>
            <p:nvPr/>
          </p:nvSpPr>
          <p:spPr>
            <a:xfrm>
              <a:off x="2060332" y="3562130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20C9009-D231-AF4F-0EF5-380658362C98}"/>
                </a:ext>
              </a:extLst>
            </p:cNvPr>
            <p:cNvSpPr/>
            <p:nvPr/>
          </p:nvSpPr>
          <p:spPr>
            <a:xfrm>
              <a:off x="2890370" y="2457854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2D3EAF6-400F-DCD8-E58D-9CBD775EE7D9}"/>
                </a:ext>
              </a:extLst>
            </p:cNvPr>
            <p:cNvSpPr/>
            <p:nvPr/>
          </p:nvSpPr>
          <p:spPr>
            <a:xfrm>
              <a:off x="4701646" y="3562130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205C3CB-66EE-9E4A-5C9F-E728D3F36AC7}"/>
                </a:ext>
              </a:extLst>
            </p:cNvPr>
            <p:cNvSpPr/>
            <p:nvPr/>
          </p:nvSpPr>
          <p:spPr>
            <a:xfrm>
              <a:off x="5914361" y="2809857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43330F2-6AEA-369A-E87C-3FF9B8E71179}"/>
                </a:ext>
              </a:extLst>
            </p:cNvPr>
            <p:cNvCxnSpPr>
              <a:stCxn id="12" idx="6"/>
              <a:endCxn id="9" idx="2"/>
            </p:cNvCxnSpPr>
            <p:nvPr/>
          </p:nvCxnSpPr>
          <p:spPr>
            <a:xfrm flipV="1">
              <a:off x="3431249" y="2712007"/>
              <a:ext cx="1505169" cy="1434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273D3A3-BAF0-6496-A16A-553C4E2F470F}"/>
                </a:ext>
              </a:extLst>
            </p:cNvPr>
            <p:cNvCxnSpPr>
              <a:cxnSpLocks/>
              <a:stCxn id="12" idx="3"/>
              <a:endCxn id="11" idx="7"/>
            </p:cNvCxnSpPr>
            <p:nvPr/>
          </p:nvCxnSpPr>
          <p:spPr>
            <a:xfrm flipH="1">
              <a:off x="2522001" y="2894167"/>
              <a:ext cx="447579" cy="742823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41BA997-5CA2-92A4-09AA-CE6FE07A07E0}"/>
                </a:ext>
              </a:extLst>
            </p:cNvPr>
            <p:cNvCxnSpPr>
              <a:cxnSpLocks/>
              <a:stCxn id="12" idx="5"/>
            </p:cNvCxnSpPr>
            <p:nvPr/>
          </p:nvCxnSpPr>
          <p:spPr>
            <a:xfrm>
              <a:off x="3352039" y="2894167"/>
              <a:ext cx="269335" cy="66939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8C2E1B1-880C-1C31-789C-51472F7A1613}"/>
                </a:ext>
              </a:extLst>
            </p:cNvPr>
            <p:cNvCxnSpPr>
              <a:cxnSpLocks/>
              <a:stCxn id="11" idx="6"/>
              <a:endCxn id="10" idx="2"/>
            </p:cNvCxnSpPr>
            <p:nvPr/>
          </p:nvCxnSpPr>
          <p:spPr>
            <a:xfrm flipV="1">
              <a:off x="2601211" y="3684587"/>
              <a:ext cx="677638" cy="13313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A13FE7E-A823-E91D-F39F-A8DA8BCB3135}"/>
                </a:ext>
              </a:extLst>
            </p:cNvPr>
            <p:cNvCxnSpPr>
              <a:cxnSpLocks/>
              <a:stCxn id="10" idx="6"/>
              <a:endCxn id="13" idx="2"/>
            </p:cNvCxnSpPr>
            <p:nvPr/>
          </p:nvCxnSpPr>
          <p:spPr>
            <a:xfrm>
              <a:off x="3819728" y="3684587"/>
              <a:ext cx="881918" cy="13313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FF12C0E-92E0-505E-2C26-A6333A170821}"/>
                </a:ext>
              </a:extLst>
            </p:cNvPr>
            <p:cNvCxnSpPr>
              <a:cxnSpLocks/>
              <a:stCxn id="13" idx="0"/>
              <a:endCxn id="9" idx="4"/>
            </p:cNvCxnSpPr>
            <p:nvPr/>
          </p:nvCxnSpPr>
          <p:spPr>
            <a:xfrm flipV="1">
              <a:off x="4972086" y="2967593"/>
              <a:ext cx="234772" cy="59453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2771CCE-7451-4BCE-2C93-6482B7A3F243}"/>
                </a:ext>
              </a:extLst>
            </p:cNvPr>
            <p:cNvCxnSpPr>
              <a:cxnSpLocks/>
              <a:stCxn id="13" idx="6"/>
              <a:endCxn id="14" idx="3"/>
            </p:cNvCxnSpPr>
            <p:nvPr/>
          </p:nvCxnSpPr>
          <p:spPr>
            <a:xfrm flipV="1">
              <a:off x="5242525" y="3246170"/>
              <a:ext cx="751046" cy="57154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25374F9-BAAE-3E91-13D0-172DADC4C825}"/>
                </a:ext>
              </a:extLst>
            </p:cNvPr>
            <p:cNvCxnSpPr>
              <a:cxnSpLocks/>
              <a:stCxn id="9" idx="6"/>
              <a:endCxn id="14" idx="1"/>
            </p:cNvCxnSpPr>
            <p:nvPr/>
          </p:nvCxnSpPr>
          <p:spPr>
            <a:xfrm>
              <a:off x="5477297" y="2712007"/>
              <a:ext cx="516274" cy="17271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A4CC91F-0172-1F2B-DE68-801A5525A2EC}"/>
                </a:ext>
              </a:extLst>
            </p:cNvPr>
            <p:cNvSpPr/>
            <p:nvPr/>
          </p:nvSpPr>
          <p:spPr>
            <a:xfrm>
              <a:off x="6577774" y="2202393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99F448E-DFEF-4E80-83BE-F4AB8E4D1A9E}"/>
                </a:ext>
              </a:extLst>
            </p:cNvPr>
            <p:cNvCxnSpPr>
              <a:cxnSpLocks/>
              <a:stCxn id="14" idx="7"/>
              <a:endCxn id="23" idx="3"/>
            </p:cNvCxnSpPr>
            <p:nvPr/>
          </p:nvCxnSpPr>
          <p:spPr>
            <a:xfrm flipV="1">
              <a:off x="6376030" y="2638706"/>
              <a:ext cx="280954" cy="246011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A5BDB43-1DB9-6160-666D-A1FE220DA52E}"/>
                </a:ext>
              </a:extLst>
            </p:cNvPr>
            <p:cNvSpPr/>
            <p:nvPr/>
          </p:nvSpPr>
          <p:spPr>
            <a:xfrm>
              <a:off x="1789893" y="2457854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AA5ACFA-0BC5-91EF-63EA-94AF1926A627}"/>
                </a:ext>
              </a:extLst>
            </p:cNvPr>
            <p:cNvCxnSpPr>
              <a:cxnSpLocks/>
              <a:stCxn id="25" idx="3"/>
              <a:endCxn id="11" idx="1"/>
            </p:cNvCxnSpPr>
            <p:nvPr/>
          </p:nvCxnSpPr>
          <p:spPr>
            <a:xfrm>
              <a:off x="1869103" y="2894167"/>
              <a:ext cx="270439" cy="742823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1968C1-216E-DCC0-C02D-E4DF7988617D}"/>
                </a:ext>
              </a:extLst>
            </p:cNvPr>
            <p:cNvCxnSpPr>
              <a:cxnSpLocks/>
              <a:stCxn id="25" idx="7"/>
              <a:endCxn id="12" idx="1"/>
            </p:cNvCxnSpPr>
            <p:nvPr/>
          </p:nvCxnSpPr>
          <p:spPr>
            <a:xfrm>
              <a:off x="2251562" y="2532714"/>
              <a:ext cx="718018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7AA6999-806C-8706-D32C-7E58F216F03B}"/>
              </a:ext>
            </a:extLst>
          </p:cNvPr>
          <p:cNvCxnSpPr>
            <a:cxnSpLocks/>
          </p:cNvCxnSpPr>
          <p:nvPr/>
        </p:nvCxnSpPr>
        <p:spPr>
          <a:xfrm>
            <a:off x="5664210" y="1714150"/>
            <a:ext cx="467921" cy="608730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11CB590-BAF2-84AB-2DB5-943604771470}"/>
              </a:ext>
            </a:extLst>
          </p:cNvPr>
          <p:cNvCxnSpPr>
            <a:cxnSpLocks/>
          </p:cNvCxnSpPr>
          <p:nvPr/>
        </p:nvCxnSpPr>
        <p:spPr>
          <a:xfrm flipH="1">
            <a:off x="4402051" y="1615926"/>
            <a:ext cx="5692" cy="1437240"/>
          </a:xfrm>
          <a:prstGeom prst="line">
            <a:avLst/>
          </a:prstGeom>
          <a:ln w="3810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42D86DD-EA94-9213-DC97-5387E14524F1}"/>
              </a:ext>
            </a:extLst>
          </p:cNvPr>
          <p:cNvSpPr txBox="1"/>
          <p:nvPr/>
        </p:nvSpPr>
        <p:spPr>
          <a:xfrm>
            <a:off x="1298447" y="3735715"/>
            <a:ext cx="6308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1600" b="1"/>
              <a:t>Problem</a:t>
            </a:r>
            <a:r>
              <a:rPr lang="vi-VN" sz="1600" b="1"/>
              <a:t>: </a:t>
            </a:r>
            <a:r>
              <a:rPr lang="en-US" sz="1600"/>
              <a:t>Cut() function just consider edges that connect two clusters and doesn’t consider edges that connect node within cluster.</a:t>
            </a:r>
            <a:endParaRPr lang="vi-VN" sz="1600"/>
          </a:p>
        </p:txBody>
      </p:sp>
      <p:sp>
        <p:nvSpPr>
          <p:cNvPr id="38" name="Footer Placeholder 37">
            <a:extLst>
              <a:ext uri="{FF2B5EF4-FFF2-40B4-BE49-F238E27FC236}">
                <a16:creationId xmlns:a16="http://schemas.microsoft.com/office/drawing/2014/main" id="{78290439-4856-0278-6702-1902B13482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What make a good cluster</a:t>
            </a:r>
          </a:p>
        </p:txBody>
      </p:sp>
    </p:spTree>
    <p:extLst>
      <p:ext uri="{BB962C8B-B14F-4D97-AF65-F5344CB8AC3E}">
        <p14:creationId xmlns:p14="http://schemas.microsoft.com/office/powerpoint/2010/main" val="3383516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37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D5DA6B-CA19-DFA0-86B1-301B949E38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2FE91A-3DA3-B125-E787-81959B939B41}"/>
                  </a:ext>
                </a:extLst>
              </p:cNvPr>
              <p:cNvSpPr txBox="1"/>
              <p:nvPr/>
            </p:nvSpPr>
            <p:spPr>
              <a:xfrm>
                <a:off x="2286000" y="2488743"/>
                <a:ext cx="4572000" cy="7234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800" b="0" i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18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d>
                                <m:dPr>
                                  <m:ctrlPr>
                                    <a:rPr lang="en-US" sz="180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∉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e>
                          </m:d>
                        </m:num>
                        <m:den>
                          <m:r>
                            <a:rPr lang="en-US" sz="18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𝑣𝑜𝑙</m:t>
                              </m:r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en-US" sz="1800" b="0" i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  <m:r>
                                <a:rPr lang="en-US" sz="18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800" b="0" i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𝑣𝑜𝑙</m:t>
                              </m:r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180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2FE91A-3DA3-B125-E787-81959B939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2488743"/>
                <a:ext cx="4572000" cy="7234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14EFF68-1FBB-FE14-EFF3-3EFA37204B47}"/>
              </a:ext>
            </a:extLst>
          </p:cNvPr>
          <p:cNvSpPr txBox="1"/>
          <p:nvPr/>
        </p:nvSpPr>
        <p:spPr>
          <a:xfrm>
            <a:off x="1090147" y="571700"/>
            <a:ext cx="653341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vi-VN" sz="1800" b="1"/>
              <a:t>Conductance</a:t>
            </a:r>
            <a:endParaRPr lang="vi-VN" sz="1600" b="1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96A98F70-8AD4-27EB-D508-99350FCF4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130" y="133050"/>
            <a:ext cx="2828841" cy="435813"/>
          </a:xfrm>
        </p:spPr>
        <p:txBody>
          <a:bodyPr/>
          <a:lstStyle/>
          <a:p>
            <a:r>
              <a:rPr lang="en-US" sz="18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Second approach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7CEBC9B-D32E-2391-CCA9-ACD6B8D10DB6}"/>
                  </a:ext>
                </a:extLst>
              </p:cNvPr>
              <p:cNvSpPr txBox="1"/>
              <p:nvPr/>
            </p:nvSpPr>
            <p:spPr>
              <a:xfrm>
                <a:off x="1275341" y="997173"/>
                <a:ext cx="6769064" cy="14400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vi-VN" sz="1600"/>
                  <a:t>Vol(A) </a:t>
                </a:r>
                <a:r>
                  <a:rPr lang="en-US" sz="1600"/>
                  <a:t>is the total degree of all nodes in </a:t>
                </a:r>
                <a:r>
                  <a:rPr lang="vi-VN" sz="1600"/>
                  <a:t>cluster A: </a:t>
                </a:r>
                <a:br>
                  <a:rPr lang="vi-VN" sz="1600"/>
                </a:br>
                <a14:m>
                  <m:oMath xmlns:m="http://schemas.openxmlformats.org/officeDocument/2006/math">
                    <m:r>
                      <a:rPr lang="vi-VN" sz="1600" b="0" i="1">
                        <a:latin typeface="Cambria Math" panose="02040503050406030204" pitchFamily="18" charset="0"/>
                      </a:rPr>
                      <m:t>𝑉𝑜𝑙</m:t>
                    </m:r>
                    <m:d>
                      <m:dPr>
                        <m:ctrlPr>
                          <a:rPr lang="vi-VN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sz="16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vi-VN" sz="1600" b="0" i="0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grow m:val="on"/>
                        <m:supHide m:val="on"/>
                        <m:ctrlPr>
                          <a:rPr lang="vi-VN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vi-VN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vi-VN" sz="16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vi-VN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vi-VN" sz="16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vi-VN" sz="1600" b="0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</m:e>
                          <m:sub>
                            <m:r>
                              <a:rPr lang="vi-VN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𝑑𝑒𝑔𝑟𝑒𝑒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𝑛𝑜𝑑𝑒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vi-VN" sz="1600" b="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vi-VN" sz="160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vi-VN" sz="1600"/>
                  <a:t>Conductance score </a:t>
                </a:r>
                <a:r>
                  <a:rPr lang="en-US" sz="1600"/>
                  <a:t>is the ratio of</a:t>
                </a:r>
                <a:r>
                  <a:rPr lang="vi-VN" sz="1600"/>
                  <a:t> </a:t>
                </a:r>
                <a:r>
                  <a:rPr lang="vi-VN" sz="1600" i="1"/>
                  <a:t>Cut(A) / Vol (A)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/>
                  <a:t>C</a:t>
                </a:r>
                <a:r>
                  <a:rPr lang="vi-VN" sz="1600"/>
                  <a:t>onduction score </a:t>
                </a:r>
                <a:r>
                  <a:rPr lang="en-US" sz="1600"/>
                  <a:t>can be expressed in below</a:t>
                </a:r>
                <a:endParaRPr lang="vi-VN" sz="16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7CEBC9B-D32E-2391-CCA9-ACD6B8D10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341" y="997173"/>
                <a:ext cx="6769064" cy="1440010"/>
              </a:xfrm>
              <a:prstGeom prst="rect">
                <a:avLst/>
              </a:prstGeom>
              <a:blipFill>
                <a:blip r:embed="rId3"/>
                <a:stretch>
                  <a:fillRect l="-360" t="-1271" b="-4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82724-AEB5-FFE3-C0EE-9F3ED864772E}"/>
                  </a:ext>
                </a:extLst>
              </p:cNvPr>
              <p:cNvSpPr txBox="1"/>
              <p:nvPr/>
            </p:nvSpPr>
            <p:spPr>
              <a:xfrm>
                <a:off x="1275341" y="3468899"/>
                <a:ext cx="6769064" cy="902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1600"/>
                  <a:t>m : total degree of all nodes </a:t>
                </a:r>
                <a:endParaRPr lang="vi-VN" sz="1600"/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vi-VN" sz="1800" b="0" i="1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vi-VN" sz="1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vi-VN" sz="1800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vi-VN" sz="1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vi-VN" sz="18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vi-VN" sz="1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num>
                      <m:den>
                        <m:r>
                          <a:rPr lang="vi-V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vi-VN" sz="18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82724-AEB5-FFE3-C0EE-9F3ED8647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341" y="3468899"/>
                <a:ext cx="6769064" cy="902106"/>
              </a:xfrm>
              <a:prstGeom prst="rect">
                <a:avLst/>
              </a:prstGeom>
              <a:blipFill>
                <a:blip r:embed="rId4"/>
                <a:stretch>
                  <a:fillRect l="-540" t="-2027" b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D1FBDA-604D-4561-6304-1DDCDC2B4470}"/>
                  </a:ext>
                </a:extLst>
              </p:cNvPr>
              <p:cNvSpPr txBox="1"/>
              <p:nvPr/>
            </p:nvSpPr>
            <p:spPr>
              <a:xfrm>
                <a:off x="1275341" y="4450656"/>
                <a:ext cx="67690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n-US" sz="1600"/>
                  <a:t>Conductance score</a:t>
                </a:r>
                <a:r>
                  <a:rPr lang="vi-VN" sz="1600"/>
                  <a:t> </a:t>
                </a:r>
                <a:r>
                  <a:rPr lang="en-US" sz="1600"/>
                  <a:t>: the less the better</a:t>
                </a:r>
                <a:endParaRPr lang="vi-VN" sz="16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D1FBDA-604D-4561-6304-1DDCDC2B4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341" y="4450656"/>
                <a:ext cx="6769064" cy="338554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DE69D40-9BAA-BB12-03C6-82962D745B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What make a good cluster</a:t>
            </a:r>
          </a:p>
        </p:txBody>
      </p:sp>
    </p:spTree>
    <p:extLst>
      <p:ext uri="{BB962C8B-B14F-4D97-AF65-F5344CB8AC3E}">
        <p14:creationId xmlns:p14="http://schemas.microsoft.com/office/powerpoint/2010/main" val="542636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uiExpand="1" build="p"/>
      <p:bldP spid="8" grpId="0" uiExpand="1" build="p"/>
      <p:bldP spid="11" grpId="0" uiExpand="1" build="p"/>
      <p:bldP spid="12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39EEB4-CAC8-1E6A-243D-892AEBA442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772166-4858-4E60-6ADD-6AAA8F54E9F6}"/>
              </a:ext>
            </a:extLst>
          </p:cNvPr>
          <p:cNvSpPr txBox="1"/>
          <p:nvPr/>
        </p:nvSpPr>
        <p:spPr>
          <a:xfrm>
            <a:off x="1326812" y="314182"/>
            <a:ext cx="2082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b="1"/>
              <a:t>Example</a:t>
            </a:r>
            <a:endParaRPr lang="en-US" sz="18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61CF9C-08A5-D157-5BCB-45FC72CF8BC5}"/>
              </a:ext>
            </a:extLst>
          </p:cNvPr>
          <p:cNvGrpSpPr/>
          <p:nvPr/>
        </p:nvGrpSpPr>
        <p:grpSpPr>
          <a:xfrm>
            <a:off x="2661493" y="2437728"/>
            <a:ext cx="3531572" cy="1239923"/>
            <a:chOff x="1789893" y="2202393"/>
            <a:chExt cx="5328760" cy="187091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DF38D0F-4485-1766-CAE6-FBAB2CBCBA0F}"/>
                </a:ext>
              </a:extLst>
            </p:cNvPr>
            <p:cNvSpPr/>
            <p:nvPr/>
          </p:nvSpPr>
          <p:spPr>
            <a:xfrm>
              <a:off x="4936418" y="2456420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4A88ABD-6B8B-6324-932D-EE604C4290F2}"/>
                </a:ext>
              </a:extLst>
            </p:cNvPr>
            <p:cNvSpPr/>
            <p:nvPr/>
          </p:nvSpPr>
          <p:spPr>
            <a:xfrm>
              <a:off x="3278849" y="3429000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1C4869E-B2F7-1E88-1D72-6857EB86E6B0}"/>
                </a:ext>
              </a:extLst>
            </p:cNvPr>
            <p:cNvSpPr/>
            <p:nvPr/>
          </p:nvSpPr>
          <p:spPr>
            <a:xfrm>
              <a:off x="2060332" y="3562130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BC21E2B-F8BC-1CB5-0E32-1EDFF91F0B5A}"/>
                </a:ext>
              </a:extLst>
            </p:cNvPr>
            <p:cNvSpPr/>
            <p:nvPr/>
          </p:nvSpPr>
          <p:spPr>
            <a:xfrm>
              <a:off x="2890370" y="2457854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BFA4C6C-94B2-0253-C64E-8243FB8B8FA1}"/>
                </a:ext>
              </a:extLst>
            </p:cNvPr>
            <p:cNvSpPr/>
            <p:nvPr/>
          </p:nvSpPr>
          <p:spPr>
            <a:xfrm>
              <a:off x="4701646" y="3562130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99CE3F6-972D-A576-2877-C32DEDF0DDA4}"/>
                </a:ext>
              </a:extLst>
            </p:cNvPr>
            <p:cNvSpPr/>
            <p:nvPr/>
          </p:nvSpPr>
          <p:spPr>
            <a:xfrm>
              <a:off x="5914361" y="2809857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9423A8E-94EE-2CCB-9E2D-2C8539907582}"/>
                </a:ext>
              </a:extLst>
            </p:cNvPr>
            <p:cNvCxnSpPr>
              <a:stCxn id="9" idx="6"/>
              <a:endCxn id="6" idx="2"/>
            </p:cNvCxnSpPr>
            <p:nvPr/>
          </p:nvCxnSpPr>
          <p:spPr>
            <a:xfrm flipV="1">
              <a:off x="3431249" y="2712007"/>
              <a:ext cx="1505169" cy="1434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420CF03-45F2-FB1C-DCB4-93C561993D75}"/>
                </a:ext>
              </a:extLst>
            </p:cNvPr>
            <p:cNvCxnSpPr>
              <a:cxnSpLocks/>
              <a:stCxn id="9" idx="3"/>
              <a:endCxn id="8" idx="7"/>
            </p:cNvCxnSpPr>
            <p:nvPr/>
          </p:nvCxnSpPr>
          <p:spPr>
            <a:xfrm flipH="1">
              <a:off x="2522001" y="2894167"/>
              <a:ext cx="447579" cy="742823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E7360E5-1B20-B147-3276-5AFF9D742891}"/>
                </a:ext>
              </a:extLst>
            </p:cNvPr>
            <p:cNvCxnSpPr>
              <a:cxnSpLocks/>
              <a:stCxn id="9" idx="5"/>
            </p:cNvCxnSpPr>
            <p:nvPr/>
          </p:nvCxnSpPr>
          <p:spPr>
            <a:xfrm>
              <a:off x="3352039" y="2894167"/>
              <a:ext cx="269335" cy="66939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3CD0B1B-026C-6AD1-C977-24AE6FE1A03A}"/>
                </a:ext>
              </a:extLst>
            </p:cNvPr>
            <p:cNvCxnSpPr>
              <a:cxnSpLocks/>
              <a:stCxn id="8" idx="6"/>
              <a:endCxn id="7" idx="2"/>
            </p:cNvCxnSpPr>
            <p:nvPr/>
          </p:nvCxnSpPr>
          <p:spPr>
            <a:xfrm flipV="1">
              <a:off x="2601211" y="3684587"/>
              <a:ext cx="677638" cy="13313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4577AAD-1E45-3DFD-D1DA-E8A5B11B5442}"/>
                </a:ext>
              </a:extLst>
            </p:cNvPr>
            <p:cNvCxnSpPr>
              <a:cxnSpLocks/>
              <a:stCxn id="7" idx="6"/>
              <a:endCxn id="10" idx="2"/>
            </p:cNvCxnSpPr>
            <p:nvPr/>
          </p:nvCxnSpPr>
          <p:spPr>
            <a:xfrm>
              <a:off x="3819728" y="3684587"/>
              <a:ext cx="881918" cy="13313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D9EF341-52D8-BC24-E3C5-DF4E57020D46}"/>
                </a:ext>
              </a:extLst>
            </p:cNvPr>
            <p:cNvCxnSpPr>
              <a:cxnSpLocks/>
              <a:stCxn id="10" idx="0"/>
              <a:endCxn id="6" idx="4"/>
            </p:cNvCxnSpPr>
            <p:nvPr/>
          </p:nvCxnSpPr>
          <p:spPr>
            <a:xfrm flipV="1">
              <a:off x="4972086" y="2967593"/>
              <a:ext cx="234772" cy="59453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99F45E8-113B-4EFF-A820-B60674F1A154}"/>
                </a:ext>
              </a:extLst>
            </p:cNvPr>
            <p:cNvCxnSpPr>
              <a:cxnSpLocks/>
              <a:stCxn id="10" idx="6"/>
              <a:endCxn id="11" idx="3"/>
            </p:cNvCxnSpPr>
            <p:nvPr/>
          </p:nvCxnSpPr>
          <p:spPr>
            <a:xfrm flipV="1">
              <a:off x="5242525" y="3246170"/>
              <a:ext cx="751046" cy="57154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A8FC211-C6C9-0900-189D-BDCF1E89A640}"/>
                </a:ext>
              </a:extLst>
            </p:cNvPr>
            <p:cNvCxnSpPr>
              <a:cxnSpLocks/>
              <a:stCxn id="6" idx="6"/>
              <a:endCxn id="11" idx="1"/>
            </p:cNvCxnSpPr>
            <p:nvPr/>
          </p:nvCxnSpPr>
          <p:spPr>
            <a:xfrm>
              <a:off x="5477297" y="2712007"/>
              <a:ext cx="516274" cy="17271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C7DD876-CC75-56CE-4B69-C2FF88A4D6B8}"/>
                </a:ext>
              </a:extLst>
            </p:cNvPr>
            <p:cNvSpPr/>
            <p:nvPr/>
          </p:nvSpPr>
          <p:spPr>
            <a:xfrm>
              <a:off x="6577774" y="2202393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2CFBC1F-F592-FB9A-F156-2B1E7D9C7E12}"/>
                </a:ext>
              </a:extLst>
            </p:cNvPr>
            <p:cNvCxnSpPr>
              <a:cxnSpLocks/>
              <a:stCxn id="11" idx="7"/>
              <a:endCxn id="20" idx="3"/>
            </p:cNvCxnSpPr>
            <p:nvPr/>
          </p:nvCxnSpPr>
          <p:spPr>
            <a:xfrm flipV="1">
              <a:off x="6376030" y="2638706"/>
              <a:ext cx="280954" cy="246011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259D7E3-5903-E045-B49E-CE57D68AC344}"/>
                </a:ext>
              </a:extLst>
            </p:cNvPr>
            <p:cNvSpPr/>
            <p:nvPr/>
          </p:nvSpPr>
          <p:spPr>
            <a:xfrm>
              <a:off x="1789893" y="2457854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DBBA645-DD53-5653-FA1E-D3F403D0B497}"/>
                </a:ext>
              </a:extLst>
            </p:cNvPr>
            <p:cNvCxnSpPr>
              <a:cxnSpLocks/>
              <a:stCxn id="22" idx="3"/>
              <a:endCxn id="8" idx="1"/>
            </p:cNvCxnSpPr>
            <p:nvPr/>
          </p:nvCxnSpPr>
          <p:spPr>
            <a:xfrm>
              <a:off x="1869103" y="2894167"/>
              <a:ext cx="270439" cy="742823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2594A46-F781-D4E6-6294-090A2A9A7B10}"/>
                </a:ext>
              </a:extLst>
            </p:cNvPr>
            <p:cNvCxnSpPr>
              <a:cxnSpLocks/>
              <a:stCxn id="22" idx="7"/>
              <a:endCxn id="9" idx="1"/>
            </p:cNvCxnSpPr>
            <p:nvPr/>
          </p:nvCxnSpPr>
          <p:spPr>
            <a:xfrm>
              <a:off x="2251562" y="2532714"/>
              <a:ext cx="718018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C41AA27-4811-A605-FF97-F68F2ECAA909}"/>
              </a:ext>
            </a:extLst>
          </p:cNvPr>
          <p:cNvCxnSpPr>
            <a:cxnSpLocks/>
          </p:cNvCxnSpPr>
          <p:nvPr/>
        </p:nvCxnSpPr>
        <p:spPr>
          <a:xfrm>
            <a:off x="5606335" y="2535952"/>
            <a:ext cx="467921" cy="608730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865F06-4FF3-0911-98B0-0DE44B8906E8}"/>
              </a:ext>
            </a:extLst>
          </p:cNvPr>
          <p:cNvCxnSpPr>
            <a:cxnSpLocks/>
          </p:cNvCxnSpPr>
          <p:nvPr/>
        </p:nvCxnSpPr>
        <p:spPr>
          <a:xfrm flipH="1">
            <a:off x="4344176" y="2437728"/>
            <a:ext cx="5692" cy="1437240"/>
          </a:xfrm>
          <a:prstGeom prst="line">
            <a:avLst/>
          </a:prstGeom>
          <a:ln w="3810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C001C19-B290-A6B8-D9DF-C43E01F188CA}"/>
                  </a:ext>
                </a:extLst>
              </p:cNvPr>
              <p:cNvSpPr txBox="1"/>
              <p:nvPr/>
            </p:nvSpPr>
            <p:spPr>
              <a:xfrm>
                <a:off x="5606335" y="3141247"/>
                <a:ext cx="2004900" cy="707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𝝓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vi-VN" sz="1600" b="1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C001C19-B290-A6B8-D9DF-C43E01F18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335" y="3141247"/>
                <a:ext cx="2004900" cy="7072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A6B2CB4-20AE-E6A6-3E6A-6C1390B87153}"/>
                  </a:ext>
                </a:extLst>
              </p:cNvPr>
              <p:cNvSpPr txBox="1"/>
              <p:nvPr/>
            </p:nvSpPr>
            <p:spPr>
              <a:xfrm>
                <a:off x="3317447" y="1720718"/>
                <a:ext cx="2004900" cy="72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𝝓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vi-VN" sz="1600" b="1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A6B2CB4-20AE-E6A6-3E6A-6C1390B87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447" y="1720718"/>
                <a:ext cx="2004900" cy="7284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A12E0E11-EB31-04C8-89A7-277B63A801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What make a good cluster</a:t>
            </a:r>
          </a:p>
        </p:txBody>
      </p:sp>
      <p:sp>
        <p:nvSpPr>
          <p:cNvPr id="32" name="Title 5">
            <a:extLst>
              <a:ext uri="{FF2B5EF4-FFF2-40B4-BE49-F238E27FC236}">
                <a16:creationId xmlns:a16="http://schemas.microsoft.com/office/drawing/2014/main" id="{1EE9B84D-3768-8DD9-CBF2-B7040D2625FB}"/>
              </a:ext>
            </a:extLst>
          </p:cNvPr>
          <p:cNvSpPr txBox="1">
            <a:spLocks/>
          </p:cNvSpPr>
          <p:nvPr/>
        </p:nvSpPr>
        <p:spPr>
          <a:xfrm>
            <a:off x="2327702" y="-441756"/>
            <a:ext cx="4693286" cy="435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18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many clustering algorithm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CEBFEC4-DBC7-97A4-F0C0-AF32C3A96F9B}"/>
                  </a:ext>
                </a:extLst>
              </p:cNvPr>
              <p:cNvSpPr txBox="1"/>
              <p:nvPr/>
            </p:nvSpPr>
            <p:spPr>
              <a:xfrm>
                <a:off x="1275341" y="4450656"/>
                <a:ext cx="67690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⇒ </m:t>
                    </m:r>
                    <m:r>
                      <m:rPr>
                        <m:sty m:val="p"/>
                      </m:rPr>
                      <a:rPr lang="vi-VN" sz="1600" i="1">
                        <a:latin typeface="Cambria Math" panose="02040503050406030204" pitchFamily="18" charset="0"/>
                      </a:rPr>
                      <m:t>Green</m:t>
                    </m:r>
                  </m:oMath>
                </a14:m>
                <a:r>
                  <a:rPr lang="vi-VN" sz="1600"/>
                  <a:t> line cut is better than red line cut (conductance</a:t>
                </a:r>
                <a:r>
                  <a:rPr lang="en-US" sz="1600"/>
                  <a:t> score</a:t>
                </a:r>
                <a:r>
                  <a:rPr lang="vi-VN" sz="1600"/>
                  <a:t> less than)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CEBFEC4-DBC7-97A4-F0C0-AF32C3A96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341" y="4450656"/>
                <a:ext cx="6769064" cy="338554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2893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uiExpand="1" build="p"/>
      <p:bldP spid="29" grpId="0" uiExpand="1" build="p"/>
      <p:bldP spid="2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F45A61-F46C-B990-7648-C7EE1F92E1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45CFF429-B421-F1F8-BEF6-CF32365AA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702" y="299023"/>
            <a:ext cx="4693286" cy="435813"/>
          </a:xfrm>
        </p:spPr>
        <p:txBody>
          <a:bodyPr/>
          <a:lstStyle/>
          <a:p>
            <a:r>
              <a:rPr lang="en-US" sz="18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many clustering algorithm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C3503E-AAB7-593B-AA5A-42593107A7C4}"/>
              </a:ext>
            </a:extLst>
          </p:cNvPr>
          <p:cNvSpPr txBox="1"/>
          <p:nvPr/>
        </p:nvSpPr>
        <p:spPr>
          <a:xfrm>
            <a:off x="3144404" y="4336858"/>
            <a:ext cx="3059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vi-VN" sz="1800" b="1"/>
              <a:t>Kmeans</a:t>
            </a:r>
            <a:r>
              <a:rPr lang="en-US" sz="1800" b="1"/>
              <a:t> algorithm</a:t>
            </a:r>
            <a:endParaRPr lang="vi-VN" sz="1800" b="1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AE2CAE82-49DC-19FA-4646-F15683FAE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48" y="1103232"/>
            <a:ext cx="3582411" cy="28614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14F508-F08F-95FA-961F-72ABDDDAF2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77160" y="1103231"/>
            <a:ext cx="3720046" cy="286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40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0A0C17-1320-9510-BAA0-5BF8E7DEDB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8AEB6E0E-64D6-05B9-3A9D-22A27AE9F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357" y="400127"/>
            <a:ext cx="4693286" cy="435813"/>
          </a:xfrm>
        </p:spPr>
        <p:txBody>
          <a:bodyPr/>
          <a:lstStyle/>
          <a:p>
            <a:r>
              <a:rPr lang="en-US" sz="2000" b="1">
                <a:latin typeface="Tahoma"/>
                <a:ea typeface="Tahoma"/>
                <a:cs typeface="Tahoma"/>
              </a:rPr>
              <a:t>Need another clustering algorithm to solve problem ?</a:t>
            </a:r>
            <a:br>
              <a:rPr lang="vi-VN" sz="2000" b="1">
                <a:latin typeface="Tahoma"/>
                <a:ea typeface="Tahoma"/>
                <a:cs typeface="Tahoma"/>
              </a:rPr>
            </a:br>
            <a:endParaRPr lang="vi-VN" sz="2000" b="1">
              <a:latin typeface="Tahoma"/>
              <a:ea typeface="Tahoma"/>
              <a:cs typeface="Tahoma"/>
            </a:endParaRPr>
          </a:p>
        </p:txBody>
      </p:sp>
      <p:sp>
        <p:nvSpPr>
          <p:cNvPr id="5" name="Google Shape;1884;p35">
            <a:extLst>
              <a:ext uri="{FF2B5EF4-FFF2-40B4-BE49-F238E27FC236}">
                <a16:creationId xmlns:a16="http://schemas.microsoft.com/office/drawing/2014/main" id="{A5C4D875-C994-58A4-E80F-A055CDA414C6}"/>
              </a:ext>
            </a:extLst>
          </p:cNvPr>
          <p:cNvSpPr txBox="1">
            <a:spLocks/>
          </p:cNvSpPr>
          <p:nvPr/>
        </p:nvSpPr>
        <p:spPr>
          <a:xfrm>
            <a:off x="1978535" y="1603051"/>
            <a:ext cx="5186123" cy="17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r"/>
            <a:r>
              <a:rPr lang="vi-VN" sz="5000"/>
              <a:t>Spectral Clustering</a:t>
            </a:r>
          </a:p>
        </p:txBody>
      </p:sp>
    </p:spTree>
    <p:extLst>
      <p:ext uri="{BB962C8B-B14F-4D97-AF65-F5344CB8AC3E}">
        <p14:creationId xmlns:p14="http://schemas.microsoft.com/office/powerpoint/2010/main" val="2291712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5" name="Google Shape;3625;p64"/>
          <p:cNvSpPr txBox="1">
            <a:spLocks noGrp="1"/>
          </p:cNvSpPr>
          <p:nvPr>
            <p:ph type="title"/>
          </p:nvPr>
        </p:nvSpPr>
        <p:spPr>
          <a:xfrm>
            <a:off x="1756643" y="341405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Member</a:t>
            </a:r>
            <a:r>
              <a:rPr lang="en-US" sz="2400" b="1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vi-VN" sz="2400" b="1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</a:t>
            </a:r>
            <a:r>
              <a:rPr lang="en-US" sz="2400" b="1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group</a:t>
            </a:r>
            <a:endParaRPr sz="2400" b="1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843D8D-107A-E048-6D93-9B9B1FBFBC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852805" y="4759829"/>
            <a:ext cx="2057400" cy="274637"/>
          </a:xfrm>
        </p:spPr>
        <p:txBody>
          <a:bodyPr/>
          <a:lstStyle/>
          <a:p>
            <a:fld id="{BEA52142-B236-4FFD-904E-975F88B8D5CE}" type="slidenum">
              <a:rPr lang="en-US" smtClean="0"/>
              <a:t>2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B0FD6AA-6012-E645-9B39-BB15938BD9C8}"/>
              </a:ext>
            </a:extLst>
          </p:cNvPr>
          <p:cNvGrpSpPr/>
          <p:nvPr/>
        </p:nvGrpSpPr>
        <p:grpSpPr>
          <a:xfrm>
            <a:off x="1364035" y="1471118"/>
            <a:ext cx="2988007" cy="997018"/>
            <a:chOff x="2825496" y="526920"/>
            <a:chExt cx="3486654" cy="1145236"/>
          </a:xfrm>
        </p:grpSpPr>
        <p:grpSp>
          <p:nvGrpSpPr>
            <p:cNvPr id="4" name="Google Shape;2620;p47">
              <a:extLst>
                <a:ext uri="{FF2B5EF4-FFF2-40B4-BE49-F238E27FC236}">
                  <a16:creationId xmlns:a16="http://schemas.microsoft.com/office/drawing/2014/main" id="{005B0347-1C02-DE38-BAF1-5BA3ED14C575}"/>
                </a:ext>
              </a:extLst>
            </p:cNvPr>
            <p:cNvGrpSpPr/>
            <p:nvPr/>
          </p:nvGrpSpPr>
          <p:grpSpPr>
            <a:xfrm>
              <a:off x="2831850" y="526920"/>
              <a:ext cx="3480300" cy="1145236"/>
              <a:chOff x="2771600" y="526920"/>
              <a:chExt cx="3480300" cy="1145236"/>
            </a:xfrm>
          </p:grpSpPr>
          <p:sp>
            <p:nvSpPr>
              <p:cNvPr id="5" name="Google Shape;2621;p47">
                <a:extLst>
                  <a:ext uri="{FF2B5EF4-FFF2-40B4-BE49-F238E27FC236}">
                    <a16:creationId xmlns:a16="http://schemas.microsoft.com/office/drawing/2014/main" id="{9B63DD62-DCA0-236E-483B-263A176AE4A2}"/>
                  </a:ext>
                </a:extLst>
              </p:cNvPr>
              <p:cNvSpPr/>
              <p:nvPr/>
            </p:nvSpPr>
            <p:spPr>
              <a:xfrm>
                <a:off x="2771600" y="526920"/>
                <a:ext cx="3480300" cy="1145236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2622;p47">
                <a:extLst>
                  <a:ext uri="{FF2B5EF4-FFF2-40B4-BE49-F238E27FC236}">
                    <a16:creationId xmlns:a16="http://schemas.microsoft.com/office/drawing/2014/main" id="{25118D94-B3FD-DBD9-8ACF-1E93248F8567}"/>
                  </a:ext>
                </a:extLst>
              </p:cNvPr>
              <p:cNvSpPr/>
              <p:nvPr/>
            </p:nvSpPr>
            <p:spPr>
              <a:xfrm>
                <a:off x="2849650" y="606775"/>
                <a:ext cx="3324000" cy="985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2630;p47">
              <a:extLst>
                <a:ext uri="{FF2B5EF4-FFF2-40B4-BE49-F238E27FC236}">
                  <a16:creationId xmlns:a16="http://schemas.microsoft.com/office/drawing/2014/main" id="{5C0BE894-0796-604F-719F-97FD3F9ABDD7}"/>
                </a:ext>
              </a:extLst>
            </p:cNvPr>
            <p:cNvSpPr txBox="1">
              <a:spLocks/>
            </p:cNvSpPr>
            <p:nvPr/>
          </p:nvSpPr>
          <p:spPr>
            <a:xfrm>
              <a:off x="2825496" y="704088"/>
              <a:ext cx="3483900" cy="5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9pPr>
            </a:lstStyle>
            <a:p>
              <a:r>
                <a:rPr lang="vi-VN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Trần Hoàng Bảo Ly</a:t>
              </a:r>
              <a:endParaRPr lang="e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Google Shape;2631;p47">
              <a:extLst>
                <a:ext uri="{FF2B5EF4-FFF2-40B4-BE49-F238E27FC236}">
                  <a16:creationId xmlns:a16="http://schemas.microsoft.com/office/drawing/2014/main" id="{78A6384B-43CB-5C40-3C1A-ED4CB3C04530}"/>
                </a:ext>
              </a:extLst>
            </p:cNvPr>
            <p:cNvSpPr txBox="1">
              <a:spLocks/>
            </p:cNvSpPr>
            <p:nvPr/>
          </p:nvSpPr>
          <p:spPr>
            <a:xfrm>
              <a:off x="2825496" y="1225296"/>
              <a:ext cx="3483900" cy="2742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vi-VN"/>
                <a:t>21521109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90C5822-BF3D-3883-DC3A-AA623B22FA3B}"/>
              </a:ext>
            </a:extLst>
          </p:cNvPr>
          <p:cNvGrpSpPr/>
          <p:nvPr/>
        </p:nvGrpSpPr>
        <p:grpSpPr>
          <a:xfrm>
            <a:off x="4637766" y="1471118"/>
            <a:ext cx="3718132" cy="997018"/>
            <a:chOff x="2402830" y="526920"/>
            <a:chExt cx="4338624" cy="1145236"/>
          </a:xfrm>
        </p:grpSpPr>
        <p:grpSp>
          <p:nvGrpSpPr>
            <p:cNvPr id="21" name="Google Shape;2620;p47">
              <a:extLst>
                <a:ext uri="{FF2B5EF4-FFF2-40B4-BE49-F238E27FC236}">
                  <a16:creationId xmlns:a16="http://schemas.microsoft.com/office/drawing/2014/main" id="{CD1C56FC-C61D-CD41-8081-6460637E4D6A}"/>
                </a:ext>
              </a:extLst>
            </p:cNvPr>
            <p:cNvGrpSpPr/>
            <p:nvPr/>
          </p:nvGrpSpPr>
          <p:grpSpPr>
            <a:xfrm>
              <a:off x="2831850" y="526920"/>
              <a:ext cx="3480300" cy="1145236"/>
              <a:chOff x="2771600" y="526920"/>
              <a:chExt cx="3480300" cy="1145236"/>
            </a:xfrm>
          </p:grpSpPr>
          <p:sp>
            <p:nvSpPr>
              <p:cNvPr id="24" name="Google Shape;2621;p47">
                <a:extLst>
                  <a:ext uri="{FF2B5EF4-FFF2-40B4-BE49-F238E27FC236}">
                    <a16:creationId xmlns:a16="http://schemas.microsoft.com/office/drawing/2014/main" id="{AF7349C7-E015-7DA0-B1B9-62E6CB2B8240}"/>
                  </a:ext>
                </a:extLst>
              </p:cNvPr>
              <p:cNvSpPr/>
              <p:nvPr/>
            </p:nvSpPr>
            <p:spPr>
              <a:xfrm>
                <a:off x="2771600" y="526920"/>
                <a:ext cx="3480300" cy="1145236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622;p47">
                <a:extLst>
                  <a:ext uri="{FF2B5EF4-FFF2-40B4-BE49-F238E27FC236}">
                    <a16:creationId xmlns:a16="http://schemas.microsoft.com/office/drawing/2014/main" id="{5D6C2CF3-7B56-0990-C50C-0F22AAA27370}"/>
                  </a:ext>
                </a:extLst>
              </p:cNvPr>
              <p:cNvSpPr/>
              <p:nvPr/>
            </p:nvSpPr>
            <p:spPr>
              <a:xfrm>
                <a:off x="2849650" y="606775"/>
                <a:ext cx="3324000" cy="985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" name="Google Shape;2630;p47">
              <a:extLst>
                <a:ext uri="{FF2B5EF4-FFF2-40B4-BE49-F238E27FC236}">
                  <a16:creationId xmlns:a16="http://schemas.microsoft.com/office/drawing/2014/main" id="{22CF52C6-B6F4-F3D5-47F3-1FFC4E43BA8A}"/>
                </a:ext>
              </a:extLst>
            </p:cNvPr>
            <p:cNvSpPr txBox="1">
              <a:spLocks/>
            </p:cNvSpPr>
            <p:nvPr/>
          </p:nvSpPr>
          <p:spPr>
            <a:xfrm>
              <a:off x="2402830" y="704088"/>
              <a:ext cx="4338624" cy="5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9pPr>
            </a:lstStyle>
            <a:p>
              <a:r>
                <a:rPr lang="vi-VN">
                  <a:latin typeface="Calibri"/>
                  <a:ea typeface="Calibri"/>
                  <a:cs typeface="Calibri"/>
                </a:rPr>
                <a:t>Đoàn Nguyễn Trần Hoàn</a:t>
              </a:r>
              <a:endParaRPr lang="vi-V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Google Shape;2631;p47">
              <a:extLst>
                <a:ext uri="{FF2B5EF4-FFF2-40B4-BE49-F238E27FC236}">
                  <a16:creationId xmlns:a16="http://schemas.microsoft.com/office/drawing/2014/main" id="{F1E4A618-AAAC-16F6-8344-9E4DD36C3B9A}"/>
                </a:ext>
              </a:extLst>
            </p:cNvPr>
            <p:cNvSpPr txBox="1">
              <a:spLocks/>
            </p:cNvSpPr>
            <p:nvPr/>
          </p:nvSpPr>
          <p:spPr>
            <a:xfrm>
              <a:off x="2825496" y="1354738"/>
              <a:ext cx="3483900" cy="2742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vi-VN"/>
                <a:t>2152023</a:t>
              </a:r>
              <a:r>
                <a:rPr lang="en-US"/>
                <a:t>9</a:t>
              </a:r>
              <a:endParaRPr lang="vi-VN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B2C9EFB-60C9-3AAE-7B28-04998B15E9AE}"/>
              </a:ext>
            </a:extLst>
          </p:cNvPr>
          <p:cNvGrpSpPr/>
          <p:nvPr/>
        </p:nvGrpSpPr>
        <p:grpSpPr>
          <a:xfrm>
            <a:off x="1364035" y="3217802"/>
            <a:ext cx="2988007" cy="997018"/>
            <a:chOff x="2825496" y="526920"/>
            <a:chExt cx="3486654" cy="1145236"/>
          </a:xfrm>
        </p:grpSpPr>
        <p:grpSp>
          <p:nvGrpSpPr>
            <p:cNvPr id="27" name="Google Shape;2620;p47">
              <a:extLst>
                <a:ext uri="{FF2B5EF4-FFF2-40B4-BE49-F238E27FC236}">
                  <a16:creationId xmlns:a16="http://schemas.microsoft.com/office/drawing/2014/main" id="{1D475361-7B76-41B5-DED2-D9003E5B9EFA}"/>
                </a:ext>
              </a:extLst>
            </p:cNvPr>
            <p:cNvGrpSpPr/>
            <p:nvPr/>
          </p:nvGrpSpPr>
          <p:grpSpPr>
            <a:xfrm>
              <a:off x="2831850" y="526920"/>
              <a:ext cx="3480300" cy="1145236"/>
              <a:chOff x="2771600" y="526920"/>
              <a:chExt cx="3480300" cy="1145236"/>
            </a:xfrm>
          </p:grpSpPr>
          <p:sp>
            <p:nvSpPr>
              <p:cNvPr id="30" name="Google Shape;2621;p47">
                <a:extLst>
                  <a:ext uri="{FF2B5EF4-FFF2-40B4-BE49-F238E27FC236}">
                    <a16:creationId xmlns:a16="http://schemas.microsoft.com/office/drawing/2014/main" id="{0C4C6800-7C5C-C491-CCEA-4F18DE8B1335}"/>
                  </a:ext>
                </a:extLst>
              </p:cNvPr>
              <p:cNvSpPr/>
              <p:nvPr/>
            </p:nvSpPr>
            <p:spPr>
              <a:xfrm>
                <a:off x="2771600" y="526920"/>
                <a:ext cx="3480300" cy="1145236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622;p47">
                <a:extLst>
                  <a:ext uri="{FF2B5EF4-FFF2-40B4-BE49-F238E27FC236}">
                    <a16:creationId xmlns:a16="http://schemas.microsoft.com/office/drawing/2014/main" id="{7F9BCB6D-1CCD-F4D8-10C2-8A92AFD1489E}"/>
                  </a:ext>
                </a:extLst>
              </p:cNvPr>
              <p:cNvSpPr/>
              <p:nvPr/>
            </p:nvSpPr>
            <p:spPr>
              <a:xfrm>
                <a:off x="2849650" y="606775"/>
                <a:ext cx="3324000" cy="985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" name="Google Shape;2630;p47">
              <a:extLst>
                <a:ext uri="{FF2B5EF4-FFF2-40B4-BE49-F238E27FC236}">
                  <a16:creationId xmlns:a16="http://schemas.microsoft.com/office/drawing/2014/main" id="{921DC7D4-6545-19E4-D466-EC652ACECECA}"/>
                </a:ext>
              </a:extLst>
            </p:cNvPr>
            <p:cNvSpPr txBox="1">
              <a:spLocks/>
            </p:cNvSpPr>
            <p:nvPr/>
          </p:nvSpPr>
          <p:spPr>
            <a:xfrm>
              <a:off x="2825496" y="704088"/>
              <a:ext cx="3483900" cy="5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9pPr>
            </a:lstStyle>
            <a:p>
              <a:r>
                <a:rPr lang="vi-VN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Lê Thanh Minh</a:t>
              </a:r>
              <a:endParaRPr lang="e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Google Shape;2631;p47">
              <a:extLst>
                <a:ext uri="{FF2B5EF4-FFF2-40B4-BE49-F238E27FC236}">
                  <a16:creationId xmlns:a16="http://schemas.microsoft.com/office/drawing/2014/main" id="{92A219DF-4760-2679-7DA7-66B7C9B05F60}"/>
                </a:ext>
              </a:extLst>
            </p:cNvPr>
            <p:cNvSpPr txBox="1">
              <a:spLocks/>
            </p:cNvSpPr>
            <p:nvPr/>
          </p:nvSpPr>
          <p:spPr>
            <a:xfrm>
              <a:off x="2825496" y="1225296"/>
              <a:ext cx="3483900" cy="2742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vi-VN"/>
                <a:t>21520063</a:t>
              </a:r>
            </a:p>
          </p:txBody>
        </p:sp>
      </p:grpSp>
      <p:grpSp>
        <p:nvGrpSpPr>
          <p:cNvPr id="4946" name="Group 4945">
            <a:extLst>
              <a:ext uri="{FF2B5EF4-FFF2-40B4-BE49-F238E27FC236}">
                <a16:creationId xmlns:a16="http://schemas.microsoft.com/office/drawing/2014/main" id="{19DD9BD3-1A75-9D38-0B4F-C9F7B0A4F75A}"/>
              </a:ext>
            </a:extLst>
          </p:cNvPr>
          <p:cNvGrpSpPr/>
          <p:nvPr/>
        </p:nvGrpSpPr>
        <p:grpSpPr>
          <a:xfrm>
            <a:off x="5004858" y="3217802"/>
            <a:ext cx="2988007" cy="997018"/>
            <a:chOff x="2825496" y="526920"/>
            <a:chExt cx="3486654" cy="1145236"/>
          </a:xfrm>
        </p:grpSpPr>
        <p:grpSp>
          <p:nvGrpSpPr>
            <p:cNvPr id="4947" name="Google Shape;2620;p47">
              <a:extLst>
                <a:ext uri="{FF2B5EF4-FFF2-40B4-BE49-F238E27FC236}">
                  <a16:creationId xmlns:a16="http://schemas.microsoft.com/office/drawing/2014/main" id="{762D5152-D9EC-827D-A2DE-1B2B56729CAB}"/>
                </a:ext>
              </a:extLst>
            </p:cNvPr>
            <p:cNvGrpSpPr/>
            <p:nvPr/>
          </p:nvGrpSpPr>
          <p:grpSpPr>
            <a:xfrm>
              <a:off x="2831850" y="526920"/>
              <a:ext cx="3480300" cy="1145236"/>
              <a:chOff x="2771600" y="526920"/>
              <a:chExt cx="3480300" cy="1145236"/>
            </a:xfrm>
          </p:grpSpPr>
          <p:sp>
            <p:nvSpPr>
              <p:cNvPr id="4950" name="Google Shape;2621;p47">
                <a:extLst>
                  <a:ext uri="{FF2B5EF4-FFF2-40B4-BE49-F238E27FC236}">
                    <a16:creationId xmlns:a16="http://schemas.microsoft.com/office/drawing/2014/main" id="{930AB21D-BAB5-AADE-B1AF-D04A78EF89D9}"/>
                  </a:ext>
                </a:extLst>
              </p:cNvPr>
              <p:cNvSpPr/>
              <p:nvPr/>
            </p:nvSpPr>
            <p:spPr>
              <a:xfrm>
                <a:off x="2771600" y="526920"/>
                <a:ext cx="3480300" cy="1145236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1" name="Google Shape;2622;p47">
                <a:extLst>
                  <a:ext uri="{FF2B5EF4-FFF2-40B4-BE49-F238E27FC236}">
                    <a16:creationId xmlns:a16="http://schemas.microsoft.com/office/drawing/2014/main" id="{C91A65EB-63A4-C863-87C8-264B2C34C5AB}"/>
                  </a:ext>
                </a:extLst>
              </p:cNvPr>
              <p:cNvSpPr/>
              <p:nvPr/>
            </p:nvSpPr>
            <p:spPr>
              <a:xfrm>
                <a:off x="2849650" y="606775"/>
                <a:ext cx="3324000" cy="985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48" name="Google Shape;2630;p47">
              <a:extLst>
                <a:ext uri="{FF2B5EF4-FFF2-40B4-BE49-F238E27FC236}">
                  <a16:creationId xmlns:a16="http://schemas.microsoft.com/office/drawing/2014/main" id="{9FB1FA30-4C5D-EEC2-D395-478B78CDAFB5}"/>
                </a:ext>
              </a:extLst>
            </p:cNvPr>
            <p:cNvSpPr txBox="1">
              <a:spLocks/>
            </p:cNvSpPr>
            <p:nvPr/>
          </p:nvSpPr>
          <p:spPr>
            <a:xfrm>
              <a:off x="2825496" y="704088"/>
              <a:ext cx="3483900" cy="5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9pPr>
            </a:lstStyle>
            <a:p>
              <a:r>
                <a:rPr lang="vi-VN">
                  <a:latin typeface="Calibri"/>
                  <a:ea typeface="Calibri" panose="020F0502020204030204" pitchFamily="34" charset="0"/>
                  <a:cs typeface="Calibri"/>
                </a:rPr>
                <a:t>Nguyễn Quốc Trường</a:t>
              </a:r>
              <a:endParaRPr lang="e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49" name="Google Shape;2631;p47">
              <a:extLst>
                <a:ext uri="{FF2B5EF4-FFF2-40B4-BE49-F238E27FC236}">
                  <a16:creationId xmlns:a16="http://schemas.microsoft.com/office/drawing/2014/main" id="{1609BC33-A69F-F29E-028E-B9469A65D389}"/>
                </a:ext>
              </a:extLst>
            </p:cNvPr>
            <p:cNvSpPr txBox="1">
              <a:spLocks/>
            </p:cNvSpPr>
            <p:nvPr/>
          </p:nvSpPr>
          <p:spPr>
            <a:xfrm>
              <a:off x="2825496" y="1358250"/>
              <a:ext cx="3483900" cy="2742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vi-VN"/>
                <a:t>21521604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5927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6638F-FA1E-E308-F91C-A52DB311C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5746" y="2542856"/>
            <a:ext cx="3419708" cy="804600"/>
          </a:xfrm>
        </p:spPr>
        <p:txBody>
          <a:bodyPr/>
          <a:lstStyle/>
          <a:p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Theoretical basis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70B7FA-595B-0C80-D144-B5942E19F35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971800" y="1243062"/>
            <a:ext cx="2967600" cy="1069800"/>
          </a:xfrm>
        </p:spPr>
        <p:txBody>
          <a:bodyPr/>
          <a:lstStyle/>
          <a:p>
            <a:r>
              <a:rPr lang="vi-VN"/>
              <a:t>02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AA232-89B0-8B62-3046-8B57ADBDD5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98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1339C-9E96-E9D8-63BD-F79BC0BD4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0" y="2411991"/>
            <a:ext cx="3200400" cy="804600"/>
          </a:xfrm>
        </p:spPr>
        <p:txBody>
          <a:bodyPr/>
          <a:lstStyle/>
          <a:p>
            <a:r>
              <a:rPr lang="en-US">
                <a:latin typeface="Segoe UI Black"/>
              </a:rPr>
              <a:t>Similarity graphs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183C2E-AE89-7623-F280-C6CDAC6DF732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971800" y="1284269"/>
            <a:ext cx="2967600" cy="1069800"/>
          </a:xfrm>
        </p:spPr>
        <p:txBody>
          <a:bodyPr/>
          <a:lstStyle/>
          <a:p>
            <a:r>
              <a:rPr lang="en-US"/>
              <a:t>2.1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8C9F56-0F07-BA84-E573-79D8D970F4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736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56B89B7F-8FA5-429B-EAC6-90A9C4CEFAE2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57456" y="1386153"/>
                <a:ext cx="6153984" cy="2371194"/>
              </a:xfrm>
            </p:spPr>
            <p:txBody>
              <a:bodyPr/>
              <a:lstStyle/>
              <a:p>
                <a:pPr marL="285750" indent="-285750" algn="l">
                  <a:buFont typeface="Courier New" panose="02070309020205020404" pitchFamily="49" charset="0"/>
                  <a:buChar char="o"/>
                </a:pPr>
                <a:r>
                  <a:rPr lang="en-US">
                    <a:latin typeface="+mj-lt"/>
                    <a:cs typeface="Arial" panose="020B0604020202020204" pitchFamily="34" charset="0"/>
                  </a:rPr>
                  <a:t>Similarity graph: </a:t>
                </a:r>
                <a:r>
                  <a:rPr lang="en-US" i="0">
                    <a:solidFill>
                      <a:srgbClr val="111111"/>
                    </a:solidFill>
                    <a:effectLst/>
                    <a:latin typeface="+mj-lt"/>
                  </a:rPr>
                  <a:t>determining the degree of similarity between these two graphs</a:t>
                </a:r>
                <a:r>
                  <a:rPr lang="en-US">
                    <a:latin typeface="+mj-lt"/>
                    <a:cs typeface="Arial" panose="020B0604020202020204" pitchFamily="34" charset="0"/>
                  </a:rPr>
                  <a:t>.</a:t>
                </a:r>
              </a:p>
              <a:p>
                <a:pPr marL="285750" indent="-285750" algn="l">
                  <a:buFont typeface="Courier New" panose="02070309020205020404" pitchFamily="49" charset="0"/>
                  <a:buChar char="o"/>
                </a:pPr>
                <a:endParaRPr lang="en-US">
                  <a:latin typeface="+mj-lt"/>
                  <a:cs typeface="Arial" panose="020B0604020202020204" pitchFamily="34" charset="0"/>
                </a:endParaRPr>
              </a:p>
              <a:p>
                <a:pPr marL="285750" indent="-285750" algn="l">
                  <a:buFont typeface="Courier New" panose="02070309020205020404" pitchFamily="49" charset="0"/>
                  <a:buChar char="o"/>
                </a:pPr>
                <a:r>
                  <a:rPr lang="en-US">
                    <a:latin typeface="+mj-lt"/>
                    <a:cs typeface="Arial" panose="020B0604020202020204" pitchFamily="34" charset="0"/>
                  </a:rPr>
                  <a:t>Sign : G (</a:t>
                </a:r>
                <a:r>
                  <a:rPr lang="vi">
                    <a:latin typeface="+mj-lt"/>
                    <a:cs typeface="Arial" panose="020B0604020202020204" pitchFamily="34" charset="0"/>
                  </a:rPr>
                  <a:t>V, E, W)</a:t>
                </a:r>
              </a:p>
              <a:p>
                <a:pPr marL="285750" indent="-285750" algn="l">
                  <a:buFont typeface="Courier New" panose="02070309020205020404" pitchFamily="49" charset="0"/>
                  <a:buChar char="o"/>
                </a:pPr>
                <a:r>
                  <a:rPr lang="en-US">
                    <a:latin typeface="+mj-lt"/>
                    <a:cs typeface="Arial" panose="020B0604020202020204" pitchFamily="34" charset="0"/>
                  </a:rPr>
                  <a:t>Which </a:t>
                </a:r>
                <a:r>
                  <a:rPr lang="vi">
                    <a:latin typeface="+mj-lt"/>
                    <a:cs typeface="Arial" panose="020B0604020202020204" pitchFamily="34" charset="0"/>
                  </a:rPr>
                  <a:t>: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V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}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𝑠𝑒𝑡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𝑣𝑒𝑟𝑡𝑖𝑐𝑒𝑠</m:t>
                    </m:r>
                  </m:oMath>
                </a14:m>
                <a:endParaRPr lang="vi">
                  <a:latin typeface="+mj-lt"/>
                  <a:cs typeface="Arial" panose="020B0604020202020204" pitchFamily="34" charset="0"/>
                </a:endParaRPr>
              </a:p>
              <a:p>
                <a:pPr indent="914400" algn="l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𝑠𝑒𝑡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𝑤h𝑖𝑐h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𝑊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&gt;0</m:t>
                    </m:r>
                  </m:oMath>
                </a14:m>
                <a:r>
                  <a:rPr lang="vi">
                    <a:latin typeface="+mj-lt"/>
                    <a:cs typeface="Arial" panose="020B0604020202020204" pitchFamily="34" charset="0"/>
                  </a:rPr>
                  <a:t>                         </a:t>
                </a:r>
                <a:endParaRPr lang="en-US">
                  <a:latin typeface="+mj-lt"/>
                  <a:cs typeface="Arial" panose="020B0604020202020204" pitchFamily="34" charset="0"/>
                </a:endParaRPr>
              </a:p>
              <a:p>
                <a:pPr lvl="1" indent="91440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s</m:t>
                    </m:r>
                  </m:oMath>
                </a14:m>
                <a:r>
                  <a:rPr lang="vi-VN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 the weight of similarity graph</a:t>
                </a:r>
              </a:p>
            </p:txBody>
          </p:sp>
        </mc:Choice>
        <mc:Fallback xmlns="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56B89B7F-8FA5-429B-EAC6-90A9C4CEFA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57456" y="1386153"/>
                <a:ext cx="6153984" cy="2371194"/>
              </a:xfrm>
              <a:blipFill>
                <a:blip r:embed="rId2"/>
                <a:stretch>
                  <a:fillRect l="-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B9D0639-38C8-CD82-A905-9808A9008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128" y="307771"/>
            <a:ext cx="4809600" cy="576000"/>
          </a:xfrm>
        </p:spPr>
        <p:txBody>
          <a:bodyPr/>
          <a:lstStyle/>
          <a:p>
            <a:r>
              <a:rPr lang="en-US">
                <a:latin typeface="Segoe UI Black"/>
              </a:rPr>
              <a:t>Similarity graphs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CD140-D599-929E-777D-03EE337372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137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>
                <a:latin typeface="Segoe UI Black"/>
              </a:rPr>
              <a:t>Create similarity graph</a:t>
            </a:r>
            <a:endParaRPr lang="en-US">
              <a:latin typeface="Segoe UI Black"/>
            </a:endParaRPr>
          </a:p>
        </p:txBody>
      </p:sp>
      <p:sp>
        <p:nvSpPr>
          <p:cNvPr id="2196" name="Google Shape;2196;p40"/>
          <p:cNvSpPr txBox="1">
            <a:spLocks noGrp="1"/>
          </p:cNvSpPr>
          <p:nvPr>
            <p:ph type="subTitle" idx="1"/>
          </p:nvPr>
        </p:nvSpPr>
        <p:spPr>
          <a:xfrm>
            <a:off x="3658005" y="2725086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latin typeface="+mj-lt"/>
              </a:rPr>
              <a:t>K-Nearest Neighbours</a:t>
            </a:r>
          </a:p>
        </p:txBody>
      </p:sp>
      <p:sp>
        <p:nvSpPr>
          <p:cNvPr id="2197" name="Google Shape;2197;p40"/>
          <p:cNvSpPr txBox="1">
            <a:spLocks noGrp="1"/>
          </p:cNvSpPr>
          <p:nvPr>
            <p:ph type="subTitle" idx="2"/>
          </p:nvPr>
        </p:nvSpPr>
        <p:spPr>
          <a:xfrm>
            <a:off x="1038596" y="2725085"/>
            <a:ext cx="1786496" cy="801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>
                <a:latin typeface="+mn-lt"/>
              </a:rPr>
              <a:t>Epsilon-</a:t>
            </a:r>
            <a:r>
              <a:rPr lang="en">
                <a:latin typeface="+mn-lt"/>
              </a:rPr>
              <a:t>Neighbourhood</a:t>
            </a:r>
          </a:p>
        </p:txBody>
      </p:sp>
      <p:sp>
        <p:nvSpPr>
          <p:cNvPr id="2198" name="Google Shape;2198;p40"/>
          <p:cNvSpPr txBox="1">
            <a:spLocks noGrp="1"/>
          </p:cNvSpPr>
          <p:nvPr>
            <p:ph type="subTitle" idx="3"/>
          </p:nvPr>
        </p:nvSpPr>
        <p:spPr>
          <a:xfrm>
            <a:off x="6318908" y="2725086"/>
            <a:ext cx="1881891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>
                <a:latin typeface="+mn-lt"/>
              </a:rPr>
              <a:t>Fully connected graph</a:t>
            </a:r>
            <a:endParaRPr lang="en">
              <a:latin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C77943-9E82-B52F-BAF0-4BAECF1DE2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23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0ECD1C-A9D8-FA83-97A9-513AD10C59DF}"/>
              </a:ext>
            </a:extLst>
          </p:cNvPr>
          <p:cNvSpPr txBox="1"/>
          <p:nvPr/>
        </p:nvSpPr>
        <p:spPr>
          <a:xfrm>
            <a:off x="1573433" y="958528"/>
            <a:ext cx="5932025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vi-VN">
                <a:latin typeface="+mn-lt"/>
                <a:cs typeface="Arial" panose="020B0604020202020204" pitchFamily="34" charset="0"/>
              </a:rPr>
              <a:t>A first step in </a:t>
            </a:r>
            <a:r>
              <a:rPr lang="en-US">
                <a:latin typeface="+mn-lt"/>
                <a:cs typeface="Arial" panose="020B0604020202020204" pitchFamily="34" charset="0"/>
              </a:rPr>
              <a:t>Spectral Clustering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>
              <a:latin typeface="+mn-lt"/>
              <a:cs typeface="Arial" panose="020B0604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vi-VN">
                <a:latin typeface="+mn-lt"/>
                <a:cs typeface="Arial" panose="020B0604020202020204" pitchFamily="34" charset="0"/>
              </a:rPr>
              <a:t>We can use this graph to create similarity graph</a:t>
            </a:r>
            <a:r>
              <a:rPr lang="en-US">
                <a:latin typeface="+mn-lt"/>
                <a:cs typeface="Arial" panose="020B0604020202020204" pitchFamily="34" charset="0"/>
              </a:rPr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054F6C-C5A5-7B3C-0E67-7BDAA8173AD1}"/>
              </a:ext>
            </a:extLst>
          </p:cNvPr>
          <p:cNvSpPr txBox="1"/>
          <p:nvPr/>
        </p:nvSpPr>
        <p:spPr>
          <a:xfrm>
            <a:off x="1719072" y="2490040"/>
            <a:ext cx="46117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2E3E17-D46C-6F2B-78C6-2F1E20718719}"/>
              </a:ext>
            </a:extLst>
          </p:cNvPr>
          <p:cNvSpPr txBox="1"/>
          <p:nvPr/>
        </p:nvSpPr>
        <p:spPr>
          <a:xfrm>
            <a:off x="4313378" y="2481322"/>
            <a:ext cx="379794" cy="3164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CFD9DB-A800-00C9-DAB5-8C1454079436}"/>
              </a:ext>
            </a:extLst>
          </p:cNvPr>
          <p:cNvSpPr txBox="1"/>
          <p:nvPr/>
        </p:nvSpPr>
        <p:spPr>
          <a:xfrm>
            <a:off x="7078641" y="2477706"/>
            <a:ext cx="34362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77851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C65E887-E2E8-E904-94D2-C7143A22A9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0096" y="1462577"/>
            <a:ext cx="6047232" cy="1171766"/>
          </a:xfrm>
        </p:spPr>
        <p:txBody>
          <a:bodyPr/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>
                <a:latin typeface="+mn-lt"/>
                <a:cs typeface="Arial" panose="020B0604020202020204" pitchFamily="34" charset="0"/>
              </a:rPr>
              <a:t>To build the Epsilon-</a:t>
            </a:r>
            <a:r>
              <a:rPr lang="en-US" err="1">
                <a:latin typeface="+mn-lt"/>
                <a:cs typeface="Arial" panose="020B0604020202020204" pitchFamily="34" charset="0"/>
              </a:rPr>
              <a:t>Neighbourhood</a:t>
            </a:r>
            <a:r>
              <a:rPr lang="en-US">
                <a:latin typeface="+mn-lt"/>
                <a:cs typeface="Arial" panose="020B0604020202020204" pitchFamily="34" charset="0"/>
              </a:rPr>
              <a:t> graph, </a:t>
            </a:r>
            <a:r>
              <a:rPr lang="vi-VN">
                <a:latin typeface="+mn-lt"/>
                <a:cs typeface="Arial" panose="020B0604020202020204" pitchFamily="34" charset="0"/>
              </a:rPr>
              <a:t>we connect all vertices which its distance less than </a:t>
            </a:r>
            <a:r>
              <a:rPr lang="en-US">
                <a:latin typeface="+mn-lt"/>
                <a:cs typeface="Arial" panose="020B0604020202020204" pitchFamily="34" charset="0"/>
              </a:rPr>
              <a:t>ε</a:t>
            </a:r>
            <a:r>
              <a:rPr lang="vi-VN">
                <a:latin typeface="+mn-lt"/>
                <a:cs typeface="Arial" panose="020B0604020202020204" pitchFamily="34" charset="0"/>
              </a:rPr>
              <a:t> (we defined </a:t>
            </a:r>
            <a:r>
              <a:rPr lang="en-US">
                <a:latin typeface="+mn-lt"/>
                <a:cs typeface="Arial" panose="020B0604020202020204" pitchFamily="34" charset="0"/>
              </a:rPr>
              <a:t>ε</a:t>
            </a:r>
            <a:r>
              <a:rPr lang="vi-VN">
                <a:latin typeface="+mn-lt"/>
                <a:cs typeface="Arial" panose="020B0604020202020204" pitchFamily="34" charset="0"/>
              </a:rPr>
              <a:t> depend on what we want )</a:t>
            </a:r>
            <a:r>
              <a:rPr lang="en-US">
                <a:latin typeface="+mn-lt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vi-VN">
                <a:latin typeface="+mn-lt"/>
                <a:cs typeface="Arial" panose="020B0604020202020204" pitchFamily="34" charset="0"/>
              </a:rPr>
              <a:t>Similarity weight :</a:t>
            </a:r>
            <a:endParaRPr lang="en-US">
              <a:latin typeface="+mn-lt"/>
              <a:cs typeface="Arial" panose="020B0604020202020204" pitchFamily="34" charset="0"/>
            </a:endParaRPr>
          </a:p>
          <a:p>
            <a:pPr algn="just"/>
            <a:endParaRPr lang="en-US">
              <a:latin typeface="+mn-lt"/>
              <a:cs typeface="Arial" panose="020B0604020202020204" pitchFamily="34" charset="0"/>
            </a:endParaRPr>
          </a:p>
          <a:p>
            <a:pPr algn="just"/>
            <a:endParaRPr lang="en-US">
              <a:latin typeface="+mn-lt"/>
              <a:cs typeface="Arial" panose="020B0604020202020204" pitchFamily="34" charset="0"/>
            </a:endParaRPr>
          </a:p>
          <a:p>
            <a:pPr algn="just"/>
            <a:endParaRPr lang="en-US">
              <a:latin typeface="+mn-lt"/>
              <a:cs typeface="Arial" panose="020B0604020202020204" pitchFamily="34" charset="0"/>
            </a:endParaRPr>
          </a:p>
          <a:p>
            <a:pPr algn="just"/>
            <a:endParaRPr lang="en-US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9E5403-F750-4998-198A-42562E43C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0736" y="264366"/>
            <a:ext cx="5735574" cy="576000"/>
          </a:xfrm>
        </p:spPr>
        <p:txBody>
          <a:bodyPr/>
          <a:lstStyle/>
          <a:p>
            <a:r>
              <a:rPr lang="en-US">
                <a:latin typeface="Segoe UI Black"/>
                <a:ea typeface="Segoe UI Black"/>
              </a:rPr>
              <a:t>Epsilon-</a:t>
            </a:r>
            <a:r>
              <a:rPr lang="en-US" err="1">
                <a:latin typeface="Segoe UI Black"/>
                <a:ea typeface="Segoe UI Black"/>
              </a:rPr>
              <a:t>Neighbourhood</a:t>
            </a:r>
            <a:r>
              <a:rPr lang="vi-VN">
                <a:latin typeface="Segoe UI Black"/>
                <a:ea typeface="Segoe UI Black"/>
              </a:rPr>
              <a:t> graph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FA21D6-AF17-8FF4-042A-C4A854603E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341B8D-3684-8645-03CF-D2A4BE3717F5}"/>
                  </a:ext>
                </a:extLst>
              </p:cNvPr>
              <p:cNvSpPr txBox="1"/>
              <p:nvPr/>
            </p:nvSpPr>
            <p:spPr>
              <a:xfrm>
                <a:off x="2184400" y="2390329"/>
                <a:ext cx="4572000" cy="7318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6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&amp;1,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6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 ≤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e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&amp;0,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341B8D-3684-8645-03CF-D2A4BE371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400" y="2390329"/>
                <a:ext cx="4572000" cy="7318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4255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C65E887-E2E8-E904-94D2-C7143A22A9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7840" y="1034700"/>
            <a:ext cx="5323979" cy="513684"/>
          </a:xfrm>
        </p:spPr>
        <p:txBody>
          <a:bodyPr/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Example of E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psilon-neighbourhood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 graph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ith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ε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9E5403-F750-4998-198A-42562E43C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0736" y="264366"/>
            <a:ext cx="5735574" cy="576000"/>
          </a:xfrm>
        </p:spPr>
        <p:txBody>
          <a:bodyPr/>
          <a:lstStyle/>
          <a:p>
            <a:r>
              <a:rPr lang="en-US">
                <a:latin typeface="Segoe UI Black"/>
                <a:ea typeface="Segoe UI Black"/>
              </a:rPr>
              <a:t>Epsilon-</a:t>
            </a:r>
            <a:r>
              <a:rPr lang="en-US" err="1">
                <a:latin typeface="Segoe UI Black"/>
                <a:ea typeface="Segoe UI Black"/>
              </a:rPr>
              <a:t>Neighbourhood</a:t>
            </a:r>
            <a:r>
              <a:rPr lang="vi-VN">
                <a:latin typeface="Segoe UI Black"/>
                <a:ea typeface="Segoe UI Black"/>
              </a:rPr>
              <a:t> graph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FA21D6-AF17-8FF4-042A-C4A854603E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2467DFC0-3F08-27D8-DEB6-98BD1746B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970" y="1700244"/>
            <a:ext cx="2743200" cy="240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214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4E0A8EF-21D9-64E9-8ADE-2F74E6BF5C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1542" y="1136470"/>
            <a:ext cx="5940915" cy="3055819"/>
          </a:xfrm>
        </p:spPr>
        <p:txBody>
          <a:bodyPr/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This is an undirectional graph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When the distance between adjacent vertices is approximately the same level (maximum ε), weighting the edges cannot incorporate more information from the data into the graph. -&gt; Graphs are generally considered to be unweighted graphs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It really hard to choose a suitable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ε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in E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psilon-neighbourhood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 graph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b="0" i="0">
                <a:solidFill>
                  <a:schemeClr val="tx1"/>
                </a:solidFill>
                <a:effectLst/>
                <a:latin typeface="Segoe UI Historic" panose="020B0502040204020203" pitchFamily="34" charset="0"/>
              </a:rPr>
              <a:t>Epsilon-neighbourhood graph cannot connect data points from different data levels</a:t>
            </a: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8A8369-38F0-E1FD-BE82-919CE1643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0312" y="220961"/>
            <a:ext cx="5576422" cy="576000"/>
          </a:xfrm>
        </p:spPr>
        <p:txBody>
          <a:bodyPr/>
          <a:lstStyle/>
          <a:p>
            <a:r>
              <a:rPr lang="en-US">
                <a:latin typeface="Segoe UI Black"/>
                <a:ea typeface="Segoe UI Black"/>
              </a:rPr>
              <a:t>Epsilon-</a:t>
            </a:r>
            <a:r>
              <a:rPr lang="en-US" err="1">
                <a:latin typeface="Segoe UI Black"/>
                <a:ea typeface="Segoe UI Black"/>
              </a:rPr>
              <a:t>Neighbourhood</a:t>
            </a:r>
            <a:r>
              <a:rPr lang="vi-VN">
                <a:latin typeface="Segoe UI Black"/>
                <a:ea typeface="Segoe UI Black"/>
              </a:rPr>
              <a:t> graph</a:t>
            </a:r>
            <a:endParaRPr lang="en-US">
              <a:latin typeface="Segoe UI Black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7617BF-546F-FF5D-E077-B3365D1829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222423" y="4883377"/>
            <a:ext cx="2057400" cy="274637"/>
          </a:xfrm>
        </p:spPr>
        <p:txBody>
          <a:bodyPr/>
          <a:lstStyle/>
          <a:p>
            <a:fld id="{BEA52142-B236-4FFD-904E-975F88B8D5C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752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DED6C52-47DF-89C5-3176-6AE97CDA1E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91284" y="1388123"/>
            <a:ext cx="5361432" cy="2172182"/>
          </a:xfrm>
        </p:spPr>
        <p:txBody>
          <a:bodyPr/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vi-VN">
                <a:latin typeface="+mn-lt"/>
              </a:rPr>
              <a:t>Aim </a:t>
            </a:r>
            <a:r>
              <a:rPr lang="en-US">
                <a:latin typeface="+mn-lt"/>
              </a:rPr>
              <a:t>: </a:t>
            </a:r>
            <a:r>
              <a:rPr lang="vi-VN">
                <a:latin typeface="+mn-lt"/>
              </a:rPr>
              <a:t>connect vertex x</a:t>
            </a:r>
            <a:r>
              <a:rPr lang="en-US" baseline="-25000" err="1">
                <a:latin typeface="+mn-lt"/>
              </a:rPr>
              <a:t>i</a:t>
            </a:r>
            <a:r>
              <a:rPr lang="en-US">
                <a:latin typeface="+mn-lt"/>
              </a:rPr>
              <a:t> </a:t>
            </a:r>
            <a:r>
              <a:rPr lang="vi-VN">
                <a:latin typeface="+mn-lt"/>
              </a:rPr>
              <a:t>with vertex</a:t>
            </a:r>
            <a:r>
              <a:rPr lang="en-US">
                <a:latin typeface="+mn-lt"/>
              </a:rPr>
              <a:t> </a:t>
            </a:r>
            <a:r>
              <a:rPr lang="vi-VN">
                <a:latin typeface="+mn-lt"/>
              </a:rPr>
              <a:t>x</a:t>
            </a:r>
            <a:r>
              <a:rPr lang="en-US" baseline="-25000">
                <a:latin typeface="+mn-lt"/>
              </a:rPr>
              <a:t>j</a:t>
            </a:r>
            <a:r>
              <a:rPr lang="vi-VN">
                <a:latin typeface="+mn-lt"/>
              </a:rPr>
              <a:t> if </a:t>
            </a:r>
            <a:r>
              <a:rPr lang="en-US">
                <a:latin typeface="+mn-lt"/>
              </a:rPr>
              <a:t> </a:t>
            </a:r>
            <a:r>
              <a:rPr lang="vi-VN">
                <a:latin typeface="+mn-lt"/>
              </a:rPr>
              <a:t>x</a:t>
            </a:r>
            <a:r>
              <a:rPr lang="en-US" baseline="-25000">
                <a:latin typeface="+mn-lt"/>
              </a:rPr>
              <a:t>j</a:t>
            </a:r>
            <a:r>
              <a:rPr lang="en-US">
                <a:latin typeface="+mn-lt"/>
              </a:rPr>
              <a:t> </a:t>
            </a:r>
            <a:r>
              <a:rPr lang="vi-VN">
                <a:latin typeface="+mn-lt"/>
              </a:rPr>
              <a:t>in</a:t>
            </a:r>
            <a:r>
              <a:rPr lang="en-US">
                <a:latin typeface="+mn-lt"/>
              </a:rPr>
              <a:t> k-Nearest </a:t>
            </a:r>
            <a:r>
              <a:rPr lang="en-US" err="1">
                <a:latin typeface="+mn-lt"/>
              </a:rPr>
              <a:t>neighbour</a:t>
            </a:r>
            <a:r>
              <a:rPr lang="en-US">
                <a:latin typeface="+mn-lt"/>
              </a:rPr>
              <a:t> </a:t>
            </a:r>
            <a:r>
              <a:rPr lang="vi-VN">
                <a:latin typeface="+mn-lt"/>
              </a:rPr>
              <a:t>of</a:t>
            </a:r>
            <a:r>
              <a:rPr lang="en-US">
                <a:latin typeface="+mn-lt"/>
              </a:rPr>
              <a:t> </a:t>
            </a:r>
            <a:r>
              <a:rPr lang="vi-VN">
                <a:latin typeface="+mn-lt"/>
              </a:rPr>
              <a:t>x</a:t>
            </a:r>
            <a:r>
              <a:rPr lang="en-US" baseline="-25000" err="1">
                <a:latin typeface="+mn-lt"/>
              </a:rPr>
              <a:t>i</a:t>
            </a:r>
            <a:r>
              <a:rPr lang="en-US">
                <a:latin typeface="+mn-lt"/>
              </a:rPr>
              <a:t>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endParaRPr lang="en-US">
              <a:latin typeface="+mn-lt"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vi-VN">
                <a:latin typeface="+mn-lt"/>
              </a:rPr>
              <a:t>However, this will make a graph become a directional graph (may be x</a:t>
            </a:r>
            <a:r>
              <a:rPr lang="en-US" baseline="-25000">
                <a:latin typeface="+mn-lt"/>
              </a:rPr>
              <a:t>j</a:t>
            </a:r>
            <a:r>
              <a:rPr lang="vi-VN">
                <a:latin typeface="+mn-lt"/>
              </a:rPr>
              <a:t> in k-nearest neighbour of x</a:t>
            </a:r>
            <a:r>
              <a:rPr lang="en-US" baseline="-25000" err="1">
                <a:latin typeface="+mn-lt"/>
              </a:rPr>
              <a:t>i</a:t>
            </a:r>
            <a:r>
              <a:rPr lang="vi-VN">
                <a:latin typeface="+mn-lt"/>
              </a:rPr>
              <a:t> but x</a:t>
            </a:r>
            <a:r>
              <a:rPr lang="en-US" baseline="-25000" err="1">
                <a:latin typeface="+mn-lt"/>
              </a:rPr>
              <a:t>i</a:t>
            </a:r>
            <a:r>
              <a:rPr lang="vi-VN">
                <a:latin typeface="+mn-lt"/>
              </a:rPr>
              <a:t> not in k-nearest neighbour of x</a:t>
            </a:r>
            <a:r>
              <a:rPr lang="en-US" baseline="-25000">
                <a:latin typeface="+mn-lt"/>
              </a:rPr>
              <a:t>j</a:t>
            </a:r>
            <a:r>
              <a:rPr lang="en-US">
                <a:latin typeface="+mn-lt"/>
              </a:rPr>
              <a:t>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endParaRPr lang="en-US">
              <a:latin typeface="+mn-lt"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vi-VN">
                <a:latin typeface="+mn-lt"/>
              </a:rPr>
              <a:t>There is 2 method to make this graph become undirectional graph again</a:t>
            </a:r>
            <a:endParaRPr lang="en-US"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B45383-5544-E9E4-DA81-EE7E0F706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672" y="307771"/>
            <a:ext cx="5605358" cy="583234"/>
          </a:xfrm>
        </p:spPr>
        <p:txBody>
          <a:bodyPr/>
          <a:lstStyle/>
          <a:p>
            <a:r>
              <a:rPr lang="vi-VN">
                <a:latin typeface="Segoe UI Black"/>
              </a:rPr>
              <a:t>K</a:t>
            </a:r>
            <a:r>
              <a:rPr lang="en-US">
                <a:latin typeface="Segoe UI Black"/>
              </a:rPr>
              <a:t>-Nearest </a:t>
            </a:r>
            <a:r>
              <a:rPr lang="en-US" err="1">
                <a:latin typeface="Segoe UI Black"/>
              </a:rPr>
              <a:t>Neighbours</a:t>
            </a:r>
            <a:r>
              <a:rPr lang="vi-VN">
                <a:latin typeface="Segoe UI Black"/>
              </a:rPr>
              <a:t> Graph</a:t>
            </a:r>
            <a:endParaRPr lang="en-US">
              <a:latin typeface="Segoe UI Black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BED85-DA7D-3C17-424C-E0AA6B9371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10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DED6C52-47DF-89C5-3176-6AE97CDA1E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0154" y="1781928"/>
            <a:ext cx="5764394" cy="1658696"/>
          </a:xfrm>
        </p:spPr>
        <p:txBody>
          <a:bodyPr/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vi-VN" sz="1600">
                <a:latin typeface="+mn-lt"/>
              </a:rPr>
              <a:t>Method</a:t>
            </a:r>
            <a:r>
              <a:rPr lang="en-US" sz="1600">
                <a:latin typeface="+mn-lt"/>
              </a:rPr>
              <a:t> 1: </a:t>
            </a:r>
            <a:r>
              <a:rPr lang="vi-VN" sz="1600">
                <a:latin typeface="+mn-lt"/>
              </a:rPr>
              <a:t>Ignore the direction of edge</a:t>
            </a:r>
            <a:r>
              <a:rPr lang="en-US" sz="1600">
                <a:latin typeface="+mn-lt"/>
              </a:rPr>
              <a:t>.</a:t>
            </a:r>
            <a:r>
              <a:rPr lang="vi-VN" sz="1600">
                <a:latin typeface="+mn-lt"/>
              </a:rPr>
              <a:t> We connect x</a:t>
            </a:r>
            <a:r>
              <a:rPr lang="vi-VN" sz="1600" baseline="-25000">
                <a:latin typeface="+mn-lt"/>
              </a:rPr>
              <a:t>i </a:t>
            </a:r>
            <a:r>
              <a:rPr lang="vi-VN" sz="1600">
                <a:latin typeface="+mn-lt"/>
              </a:rPr>
              <a:t>and x</a:t>
            </a:r>
            <a:r>
              <a:rPr lang="vi-VN" sz="1600" baseline="-25000">
                <a:latin typeface="+mn-lt"/>
              </a:rPr>
              <a:t>j</a:t>
            </a:r>
            <a:r>
              <a:rPr lang="en-US" sz="1600">
                <a:latin typeface="+mn-lt"/>
              </a:rPr>
              <a:t> </a:t>
            </a:r>
            <a:r>
              <a:rPr lang="vi-VN" sz="1600">
                <a:latin typeface="+mn-lt"/>
              </a:rPr>
              <a:t>by undirectional edge if x</a:t>
            </a:r>
            <a:r>
              <a:rPr lang="vi-VN" sz="1600" baseline="-25000">
                <a:latin typeface="+mn-lt"/>
              </a:rPr>
              <a:t>i</a:t>
            </a:r>
            <a:r>
              <a:rPr lang="vi-VN" sz="1600">
                <a:latin typeface="+mn-lt"/>
              </a:rPr>
              <a:t> in k-nearest neighbour of x</a:t>
            </a:r>
            <a:r>
              <a:rPr lang="vi-VN" sz="1600" baseline="-25000">
                <a:latin typeface="+mn-lt"/>
              </a:rPr>
              <a:t>j</a:t>
            </a:r>
            <a:r>
              <a:rPr lang="vi-VN" sz="1600">
                <a:latin typeface="+mn-lt"/>
              </a:rPr>
              <a:t> or vice versa</a:t>
            </a:r>
            <a:endParaRPr lang="en-US" sz="1600">
              <a:latin typeface="+mn-lt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vi-VN" sz="1600">
                <a:latin typeface="+mn-lt"/>
              </a:rPr>
              <a:t>Method</a:t>
            </a:r>
            <a:r>
              <a:rPr lang="en-US" sz="1600">
                <a:latin typeface="+mn-lt"/>
              </a:rPr>
              <a:t> 2: </a:t>
            </a:r>
            <a:r>
              <a:rPr lang="vi-VN" sz="1600">
                <a:latin typeface="+mn-lt"/>
              </a:rPr>
              <a:t>We connect x</a:t>
            </a:r>
            <a:r>
              <a:rPr lang="vi-VN" sz="1600" baseline="-25000">
                <a:latin typeface="+mn-lt"/>
              </a:rPr>
              <a:t>i</a:t>
            </a:r>
            <a:r>
              <a:rPr lang="vi-VN" sz="1600">
                <a:latin typeface="+mn-lt"/>
              </a:rPr>
              <a:t> and x</a:t>
            </a:r>
            <a:r>
              <a:rPr lang="vi-VN" sz="1600" baseline="-25000">
                <a:latin typeface="+mn-lt"/>
              </a:rPr>
              <a:t>j</a:t>
            </a:r>
            <a:r>
              <a:rPr lang="vi-VN" sz="1600">
                <a:latin typeface="+mn-lt"/>
              </a:rPr>
              <a:t> only if both of them in k-nearest neighbour of each other</a:t>
            </a:r>
            <a:endParaRPr lang="en-US" sz="1600"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B45383-5544-E9E4-DA81-EE7E0F706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672" y="307771"/>
            <a:ext cx="5605358" cy="583234"/>
          </a:xfrm>
        </p:spPr>
        <p:txBody>
          <a:bodyPr/>
          <a:lstStyle/>
          <a:p>
            <a:r>
              <a:rPr lang="vi-VN">
                <a:latin typeface="Segoe UI Black"/>
              </a:rPr>
              <a:t>K</a:t>
            </a:r>
            <a:r>
              <a:rPr lang="en-US">
                <a:latin typeface="Segoe UI Black"/>
              </a:rPr>
              <a:t>-Nearest </a:t>
            </a:r>
            <a:r>
              <a:rPr lang="en-US" err="1">
                <a:latin typeface="Segoe UI Black"/>
              </a:rPr>
              <a:t>Neighbours</a:t>
            </a:r>
            <a:r>
              <a:rPr lang="vi-VN">
                <a:latin typeface="Segoe UI Black"/>
              </a:rPr>
              <a:t> Graph</a:t>
            </a:r>
            <a:endParaRPr lang="en-US">
              <a:latin typeface="Segoe UI Black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BED85-DA7D-3C17-424C-E0AA6B9371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629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DED6C52-47DF-89C5-3176-6AE97CDA1E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2254" y="912780"/>
            <a:ext cx="4809600" cy="1134000"/>
          </a:xfrm>
        </p:spPr>
        <p:txBody>
          <a:bodyPr/>
          <a:lstStyle/>
          <a:p>
            <a:pPr algn="l"/>
            <a:r>
              <a:rPr lang="vi-VN">
                <a:latin typeface="+mn-lt"/>
              </a:rPr>
              <a:t>Example : Given dataset</a:t>
            </a:r>
            <a:endParaRPr lang="en-US"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B45383-5544-E9E4-DA81-EE7E0F706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672" y="307771"/>
            <a:ext cx="5605358" cy="583234"/>
          </a:xfrm>
        </p:spPr>
        <p:txBody>
          <a:bodyPr/>
          <a:lstStyle/>
          <a:p>
            <a:r>
              <a:rPr lang="vi-VN">
                <a:latin typeface="Segoe UI Black"/>
              </a:rPr>
              <a:t>K</a:t>
            </a:r>
            <a:r>
              <a:rPr lang="en-US">
                <a:latin typeface="Segoe UI Black"/>
              </a:rPr>
              <a:t>-Nearest </a:t>
            </a:r>
            <a:r>
              <a:rPr lang="en-US" err="1">
                <a:latin typeface="Segoe UI Black"/>
              </a:rPr>
              <a:t>Neighbours</a:t>
            </a:r>
            <a:r>
              <a:rPr lang="vi-VN">
                <a:latin typeface="Segoe UI Black"/>
              </a:rPr>
              <a:t> Graph</a:t>
            </a:r>
            <a:endParaRPr lang="en-US">
              <a:latin typeface="Segoe UI Black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BED85-DA7D-3C17-424C-E0AA6B9371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7F028C8-C0CA-F323-7658-00EAFCAD8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179" y="1332543"/>
            <a:ext cx="3683642" cy="247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63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6" name="Google Shape;1896;p37"/>
          <p:cNvGrpSpPr/>
          <p:nvPr/>
        </p:nvGrpSpPr>
        <p:grpSpPr>
          <a:xfrm>
            <a:off x="4279308" y="1500858"/>
            <a:ext cx="4430405" cy="3106404"/>
            <a:chOff x="862950" y="825025"/>
            <a:chExt cx="5862650" cy="4111175"/>
          </a:xfrm>
        </p:grpSpPr>
        <p:sp>
          <p:nvSpPr>
            <p:cNvPr id="1897" name="Google Shape;1897;p37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7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7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7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7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7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7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7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7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7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7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7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7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7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7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7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7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7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7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7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7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7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7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7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7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7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7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7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7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7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7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7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7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7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7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7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7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7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7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7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7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7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7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7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7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7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7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7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7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7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7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7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7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7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7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7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7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7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7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7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7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7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7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7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7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7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7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7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7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7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7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7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7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7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7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7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7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7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7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7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7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7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7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7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7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7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7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7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7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7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7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7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7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7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7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7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7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7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7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7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7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7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7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7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7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7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7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7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7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7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7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7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7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7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7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7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7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7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7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7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7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7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7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7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7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7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7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7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7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7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7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7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7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7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6" name="Google Shape;2106;p37"/>
          <p:cNvGrpSpPr/>
          <p:nvPr/>
        </p:nvGrpSpPr>
        <p:grpSpPr>
          <a:xfrm>
            <a:off x="731647" y="699951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4" name="Google Shape;2114;p37"/>
          <p:cNvGrpSpPr/>
          <p:nvPr/>
        </p:nvGrpSpPr>
        <p:grpSpPr>
          <a:xfrm>
            <a:off x="731647" y="2141115"/>
            <a:ext cx="635100" cy="733490"/>
            <a:chOff x="731647" y="1650460"/>
            <a:chExt cx="635100" cy="733490"/>
          </a:xfrm>
        </p:grpSpPr>
        <p:grpSp>
          <p:nvGrpSpPr>
            <p:cNvPr id="2115" name="Google Shape;2115;p37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7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7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8" name="Google Shape;2118;p37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0" name="Google Shape;2120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1" name="Google Shape;2121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2" name="Google Shape;2122;p37"/>
          <p:cNvGrpSpPr/>
          <p:nvPr/>
        </p:nvGrpSpPr>
        <p:grpSpPr>
          <a:xfrm>
            <a:off x="731647" y="3664979"/>
            <a:ext cx="635100" cy="734984"/>
            <a:chOff x="731647" y="2728277"/>
            <a:chExt cx="635100" cy="734984"/>
          </a:xfrm>
        </p:grpSpPr>
        <p:grpSp>
          <p:nvGrpSpPr>
            <p:cNvPr id="2123" name="Google Shape;2123;p37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7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7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37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8" name="Google Shape;2128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9" name="Google Shape;2129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4653002" y="310383"/>
            <a:ext cx="3759351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Segoe UI Variable Display Semib" pitchFamily="2" charset="0"/>
              </a:rPr>
              <a:t>Table of content</a:t>
            </a:r>
            <a:endParaRPr sz="3600" b="1">
              <a:latin typeface="Segoe UI Variable Display Semib" pitchFamily="2" charset="0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664208" y="712265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tx2">
                    <a:lumMod val="25000"/>
                  </a:schemeClr>
                </a:solidFill>
              </a:rPr>
              <a:t>Abstract</a:t>
            </a:r>
          </a:p>
        </p:txBody>
      </p:sp>
      <p:sp>
        <p:nvSpPr>
          <p:cNvPr id="2141" name="Google Shape;2141;p37"/>
          <p:cNvSpPr txBox="1">
            <a:spLocks noGrp="1"/>
          </p:cNvSpPr>
          <p:nvPr>
            <p:ph type="subTitle" idx="3"/>
          </p:nvPr>
        </p:nvSpPr>
        <p:spPr>
          <a:xfrm>
            <a:off x="1664208" y="2177834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12529"/>
                </a:solidFill>
                <a:latin typeface="system-ui"/>
              </a:rPr>
              <a:t>Theoretical</a:t>
            </a:r>
            <a:r>
              <a:rPr lang="en-US" sz="2400" b="1" i="0">
                <a:solidFill>
                  <a:srgbClr val="212529"/>
                </a:solidFill>
                <a:effectLst/>
                <a:latin typeface="system-ui"/>
              </a:rPr>
              <a:t> basis</a:t>
            </a:r>
            <a:endParaRPr sz="2400" b="1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2143" name="Google Shape;2143;p37"/>
          <p:cNvSpPr txBox="1">
            <a:spLocks noGrp="1"/>
          </p:cNvSpPr>
          <p:nvPr>
            <p:ph type="subTitle" idx="5"/>
          </p:nvPr>
        </p:nvSpPr>
        <p:spPr>
          <a:xfrm>
            <a:off x="1634509" y="3726108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>
                <a:solidFill>
                  <a:schemeClr val="tx2">
                    <a:lumMod val="25000"/>
                  </a:schemeClr>
                </a:solidFill>
              </a:rPr>
              <a:t>I</a:t>
            </a:r>
            <a:r>
              <a:rPr lang="en-US" sz="2400" b="1">
                <a:solidFill>
                  <a:schemeClr val="tx2">
                    <a:lumMod val="25000"/>
                  </a:schemeClr>
                </a:solidFill>
              </a:rPr>
              <a:t>mplementation</a:t>
            </a:r>
            <a:endParaRPr sz="2400" b="1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848754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48" name="Google Shape;2148;p37"/>
          <p:cNvSpPr txBox="1">
            <a:spLocks noGrp="1"/>
          </p:cNvSpPr>
          <p:nvPr>
            <p:ph type="title" idx="13"/>
          </p:nvPr>
        </p:nvSpPr>
        <p:spPr>
          <a:xfrm>
            <a:off x="813816" y="2292023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9" name="Google Shape;2149;p37"/>
          <p:cNvSpPr txBox="1">
            <a:spLocks noGrp="1"/>
          </p:cNvSpPr>
          <p:nvPr>
            <p:ph type="title" idx="14"/>
          </p:nvPr>
        </p:nvSpPr>
        <p:spPr>
          <a:xfrm>
            <a:off x="813816" y="381706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E9923E-0C9E-17F4-0265-869148EBBDD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3</a:t>
            </a:fld>
            <a:endParaRPr lang="en-US"/>
          </a:p>
        </p:txBody>
      </p:sp>
      <p:sp>
        <p:nvSpPr>
          <p:cNvPr id="3" name="Google Shape;3625;p64">
            <a:extLst>
              <a:ext uri="{FF2B5EF4-FFF2-40B4-BE49-F238E27FC236}">
                <a16:creationId xmlns:a16="http://schemas.microsoft.com/office/drawing/2014/main" id="{D4D75AB6-0E31-D6F1-1B14-43BDA45E1F6C}"/>
              </a:ext>
            </a:extLst>
          </p:cNvPr>
          <p:cNvSpPr txBox="1">
            <a:spLocks/>
          </p:cNvSpPr>
          <p:nvPr/>
        </p:nvSpPr>
        <p:spPr>
          <a:xfrm>
            <a:off x="1701318" y="-601038"/>
            <a:ext cx="5496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vi-VN" sz="2400" b="1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 viên trong nhóm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45383-5544-E9E4-DA81-EE7E0F706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672" y="307771"/>
            <a:ext cx="5605358" cy="583234"/>
          </a:xfrm>
        </p:spPr>
        <p:txBody>
          <a:bodyPr/>
          <a:lstStyle/>
          <a:p>
            <a:r>
              <a:rPr lang="vi-VN">
                <a:latin typeface="Segoe UI Black"/>
              </a:rPr>
              <a:t>K</a:t>
            </a:r>
            <a:r>
              <a:rPr lang="en-US">
                <a:latin typeface="Segoe UI Black"/>
              </a:rPr>
              <a:t>-Nearest </a:t>
            </a:r>
            <a:r>
              <a:rPr lang="en-US" err="1">
                <a:latin typeface="Segoe UI Black"/>
              </a:rPr>
              <a:t>Neighbours</a:t>
            </a:r>
            <a:r>
              <a:rPr lang="vi-VN">
                <a:latin typeface="Segoe UI Black"/>
              </a:rPr>
              <a:t> Graph</a:t>
            </a:r>
            <a:endParaRPr lang="en-US">
              <a:latin typeface="Segoe UI Black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BED85-DA7D-3C17-424C-E0AA6B9371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30</a:t>
            </a:fld>
            <a:endParaRPr lang="en-US"/>
          </a:p>
        </p:txBody>
      </p:sp>
      <p:pic>
        <p:nvPicPr>
          <p:cNvPr id="11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62D2D8A1-B79B-275F-D14A-FABC3220E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622" y="1242971"/>
            <a:ext cx="2743200" cy="1818394"/>
          </a:xfrm>
          <a:prstGeom prst="rect">
            <a:avLst/>
          </a:prstGeom>
        </p:spPr>
      </p:pic>
      <p:pic>
        <p:nvPicPr>
          <p:cNvPr id="12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95A63FCC-3031-65B7-574B-2B24478B8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792" y="1229884"/>
            <a:ext cx="2743200" cy="18301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F804E8-F6FC-B725-9A83-3CC4756130A6}"/>
              </a:ext>
            </a:extLst>
          </p:cNvPr>
          <p:cNvSpPr txBox="1"/>
          <p:nvPr/>
        </p:nvSpPr>
        <p:spPr>
          <a:xfrm>
            <a:off x="1331399" y="3381978"/>
            <a:ext cx="284964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kNN</a:t>
            </a:r>
            <a:r>
              <a:rPr lang="en-US"/>
              <a:t> </a:t>
            </a:r>
            <a:r>
              <a:rPr lang="vi-VN"/>
              <a:t>graph was created by using method 1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9B6E8A-5E8C-4808-BDCA-37EF423AF014}"/>
              </a:ext>
            </a:extLst>
          </p:cNvPr>
          <p:cNvSpPr txBox="1"/>
          <p:nvPr/>
        </p:nvSpPr>
        <p:spPr>
          <a:xfrm>
            <a:off x="4962958" y="3381978"/>
            <a:ext cx="247377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kNN</a:t>
            </a:r>
            <a:r>
              <a:rPr lang="en-US"/>
              <a:t> </a:t>
            </a:r>
            <a:r>
              <a:rPr lang="vi-VN"/>
              <a:t>graph was created by using method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32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DED6C52-47DF-89C5-3176-6AE97CDA1E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26" y="1378859"/>
            <a:ext cx="5935850" cy="2551484"/>
          </a:xfrm>
        </p:spPr>
        <p:txBody>
          <a:bodyPr/>
          <a:lstStyle/>
          <a:p>
            <a:pPr marL="285750" indent="-285750" algn="just" rtl="0" fontAlgn="base">
              <a:buFont typeface="Courier New" panose="02070309020205020404" pitchFamily="49" charset="0"/>
              <a:buChar char="o"/>
            </a:pPr>
            <a:r>
              <a:rPr lang="en-US" sz="1600" b="0" i="0" u="none" strike="noStrike">
                <a:solidFill>
                  <a:srgbClr val="494949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US" sz="1600" b="0" i="0" u="none" strike="noStrike" err="1">
                <a:solidFill>
                  <a:srgbClr val="494949"/>
                </a:solidFill>
                <a:effectLst/>
                <a:latin typeface="Arial" panose="020B0604020202020204" pitchFamily="34" charset="0"/>
              </a:rPr>
              <a:t>kNN</a:t>
            </a:r>
            <a:r>
              <a:rPr lang="en-US" sz="1600" b="0" i="0" u="none" strike="noStrike">
                <a:solidFill>
                  <a:srgbClr val="494949"/>
                </a:solidFill>
                <a:effectLst/>
                <a:latin typeface="Arial" panose="020B0604020202020204" pitchFamily="34" charset="0"/>
              </a:rPr>
              <a:t> graph obtained in first method can connect data points on different data levels.</a:t>
            </a:r>
            <a:r>
              <a:rPr lang="en-US" sz="1600" b="0" i="0">
                <a:solidFill>
                  <a:srgbClr val="3D3D3D"/>
                </a:solidFill>
                <a:effectLst/>
                <a:latin typeface="Arial" panose="020B0604020202020204" pitchFamily="34" charset="0"/>
              </a:rPr>
              <a:t>​</a:t>
            </a:r>
            <a:endParaRPr lang="en-US" sz="1600" b="0" i="0">
              <a:solidFill>
                <a:srgbClr val="3D3D3D"/>
              </a:solidFill>
              <a:effectLst/>
              <a:latin typeface="Segoe UI" panose="020B0502040204020203" pitchFamily="34" charset="0"/>
            </a:endParaRPr>
          </a:p>
          <a:p>
            <a:pPr marL="285750" indent="-285750" algn="just" rtl="0" fontAlgn="base">
              <a:buFont typeface="Courier New" panose="02070309020205020404" pitchFamily="49" charset="0"/>
              <a:buChar char="o"/>
            </a:pPr>
            <a:endParaRPr lang="en-US" sz="1600" b="0" i="0">
              <a:solidFill>
                <a:srgbClr val="3D3D3D"/>
              </a:solidFill>
              <a:effectLst/>
              <a:latin typeface="Segoe UI" panose="020B0502040204020203" pitchFamily="34" charset="0"/>
            </a:endParaRPr>
          </a:p>
          <a:p>
            <a:pPr marL="285750" indent="-285750" algn="just" rtl="0" fontAlgn="base">
              <a:buFont typeface="Courier New" panose="02070309020205020404" pitchFamily="49" charset="0"/>
              <a:buChar char="o"/>
            </a:pPr>
            <a:r>
              <a:rPr lang="en-US" sz="1600" b="0" i="0" u="none" strike="noStrike">
                <a:solidFill>
                  <a:srgbClr val="494949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US" sz="1600" b="0" i="0" u="none" strike="noStrike" err="1">
                <a:solidFill>
                  <a:srgbClr val="494949"/>
                </a:solidFill>
                <a:effectLst/>
                <a:latin typeface="Arial" panose="020B0604020202020204" pitchFamily="34" charset="0"/>
              </a:rPr>
              <a:t>kNN</a:t>
            </a:r>
            <a:r>
              <a:rPr lang="en-US" sz="1600" b="0" i="0" u="none" strike="noStrike">
                <a:solidFill>
                  <a:srgbClr val="494949"/>
                </a:solidFill>
                <a:effectLst/>
                <a:latin typeface="Arial" panose="020B0604020202020204" pitchFamily="34" charset="0"/>
              </a:rPr>
              <a:t> graph obtained in second method tends to join data points in regions of the same density, but not in regions of different density.</a:t>
            </a:r>
            <a:r>
              <a:rPr lang="en-US" sz="1600" b="0" i="0">
                <a:solidFill>
                  <a:srgbClr val="3D3D3D"/>
                </a:solidFill>
                <a:effectLst/>
                <a:latin typeface="Arial" panose="020B0604020202020204" pitchFamily="34" charset="0"/>
              </a:rPr>
              <a:t>​</a:t>
            </a:r>
            <a:endParaRPr lang="en-US" sz="1600" b="0" i="0">
              <a:solidFill>
                <a:srgbClr val="3D3D3D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n-US" sz="1600" b="0" i="0">
                <a:solidFill>
                  <a:srgbClr val="3D3D3D"/>
                </a:solidFill>
                <a:effectLst/>
                <a:latin typeface="Arial" panose="020B0604020202020204" pitchFamily="34" charset="0"/>
              </a:rPr>
              <a:t>​</a:t>
            </a:r>
            <a:endParaRPr lang="en-US" sz="1600" b="0" i="0">
              <a:solidFill>
                <a:srgbClr val="3D3D3D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n-US" sz="1600" b="0" i="0" u="none" strike="noStrike">
                <a:solidFill>
                  <a:srgbClr val="494949"/>
                </a:solidFill>
                <a:effectLst/>
                <a:latin typeface="Arial" panose="020B0604020202020204" pitchFamily="34" charset="0"/>
              </a:rPr>
              <a:t>Therefore, it can be considered as a kind of graph between epsilon-</a:t>
            </a:r>
            <a:r>
              <a:rPr lang="en-US" sz="1600" b="0" i="0" u="none" strike="noStrike" err="1">
                <a:solidFill>
                  <a:srgbClr val="494949"/>
                </a:solidFill>
                <a:effectLst/>
                <a:latin typeface="Arial" panose="020B0604020202020204" pitchFamily="34" charset="0"/>
              </a:rPr>
              <a:t>neighbourhood</a:t>
            </a:r>
            <a:r>
              <a:rPr lang="en-US" sz="1600" b="0" i="0" u="none" strike="noStrike">
                <a:solidFill>
                  <a:srgbClr val="494949"/>
                </a:solidFill>
                <a:effectLst/>
                <a:latin typeface="Arial" panose="020B0604020202020204" pitchFamily="34" charset="0"/>
              </a:rPr>
              <a:t> graph and </a:t>
            </a:r>
            <a:r>
              <a:rPr lang="en-US" sz="1600" b="0" i="0" u="none" strike="noStrike" err="1">
                <a:solidFill>
                  <a:srgbClr val="494949"/>
                </a:solidFill>
                <a:effectLst/>
                <a:latin typeface="Arial" panose="020B0604020202020204" pitchFamily="34" charset="0"/>
              </a:rPr>
              <a:t>kNN</a:t>
            </a:r>
            <a:r>
              <a:rPr lang="en-US" sz="1600" b="0" i="0" u="none" strike="noStrike">
                <a:solidFill>
                  <a:srgbClr val="494949"/>
                </a:solidFill>
                <a:effectLst/>
                <a:latin typeface="Arial" panose="020B0604020202020204" pitchFamily="34" charset="0"/>
              </a:rPr>
              <a:t> graph.</a:t>
            </a:r>
            <a:r>
              <a:rPr lang="en-US" sz="1600" b="0" i="0">
                <a:solidFill>
                  <a:srgbClr val="3D3D3D"/>
                </a:solidFill>
                <a:effectLst/>
                <a:latin typeface="Arial" panose="020B0604020202020204" pitchFamily="34" charset="0"/>
              </a:rPr>
              <a:t>​</a:t>
            </a:r>
            <a:endParaRPr lang="en-US" sz="1600" b="0" i="0">
              <a:solidFill>
                <a:srgbClr val="3D3D3D"/>
              </a:solidFill>
              <a:effectLst/>
              <a:latin typeface="Segoe UI" panose="020B0502040204020203" pitchFamily="34" charset="0"/>
            </a:endParaRPr>
          </a:p>
          <a:p>
            <a:pPr algn="just"/>
            <a:endParaRPr lang="en-US" sz="1600"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B45383-5544-E9E4-DA81-EE7E0F706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672" y="307771"/>
            <a:ext cx="5605358" cy="583234"/>
          </a:xfrm>
        </p:spPr>
        <p:txBody>
          <a:bodyPr/>
          <a:lstStyle/>
          <a:p>
            <a:r>
              <a:rPr lang="vi-VN">
                <a:latin typeface="Segoe UI Black"/>
              </a:rPr>
              <a:t>K</a:t>
            </a:r>
            <a:r>
              <a:rPr lang="en-US">
                <a:latin typeface="Segoe UI Black"/>
              </a:rPr>
              <a:t>-Nearest </a:t>
            </a:r>
            <a:r>
              <a:rPr lang="en-US" err="1">
                <a:latin typeface="Segoe UI Black"/>
              </a:rPr>
              <a:t>Neighbours</a:t>
            </a:r>
            <a:r>
              <a:rPr lang="vi-VN">
                <a:latin typeface="Segoe UI Black"/>
              </a:rPr>
              <a:t> Graph</a:t>
            </a:r>
            <a:endParaRPr lang="en-US">
              <a:latin typeface="Segoe UI Black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BED85-DA7D-3C17-424C-E0AA6B9371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936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0DED6C52-47DF-89C5-3176-6AE97CDA1EB2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65329" y="1021292"/>
                <a:ext cx="5974595" cy="3403474"/>
              </a:xfrm>
            </p:spPr>
            <p:txBody>
              <a:bodyPr/>
              <a:lstStyle/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r>
                  <a:rPr lang="en-US">
                    <a:latin typeface="+mn-lt"/>
                  </a:rPr>
                  <a:t>To create this graph, every node in graph will be connected with another unidirectional edge having weight </a:t>
                </a:r>
                <a:endParaRPr lang="vi">
                  <a:latin typeface="+mn-lt"/>
                </a:endParaRPr>
              </a:p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r>
                  <a:rPr lang="en-US">
                    <a:latin typeface="+mn-lt"/>
                  </a:rPr>
                  <a:t>The relativity of 2 node </a:t>
                </a:r>
                <a:r>
                  <a:rPr lang="vi">
                    <a:latin typeface="Arial"/>
                  </a:rPr>
                  <a:t>X</a:t>
                </a:r>
                <a:r>
                  <a:rPr lang="vi" sz="1600" baseline="-25000">
                    <a:latin typeface="Arial"/>
                  </a:rPr>
                  <a:t>i</a:t>
                </a:r>
                <a:r>
                  <a:rPr lang="vi">
                    <a:latin typeface="Arial"/>
                  </a:rPr>
                  <a:t>,  </a:t>
                </a:r>
                <a:r>
                  <a:rPr lang="vi" err="1">
                    <a:latin typeface="Arial"/>
                  </a:rPr>
                  <a:t>X</a:t>
                </a:r>
                <a:r>
                  <a:rPr lang="vi" baseline="-25000" err="1">
                    <a:latin typeface="Arial"/>
                  </a:rPr>
                  <a:t>j</a:t>
                </a:r>
                <a:r>
                  <a:rPr lang="vi">
                    <a:latin typeface="Arial"/>
                  </a:rPr>
                  <a:t> </a:t>
                </a:r>
                <a:r>
                  <a:rPr lang="en-US">
                    <a:latin typeface="+mn-lt"/>
                  </a:rPr>
                  <a:t>can be evaluated based on</a:t>
                </a:r>
                <a:r>
                  <a:rPr lang="vi">
                    <a:latin typeface="Arial"/>
                  </a:rPr>
                  <a:t> </a:t>
                </a:r>
                <a:r>
                  <a:rPr lang="vi" err="1">
                    <a:latin typeface="Arial"/>
                  </a:rPr>
                  <a:t>Gauss</a:t>
                </a:r>
                <a:r>
                  <a:rPr lang="en-US">
                    <a:latin typeface="+mn-lt"/>
                  </a:rPr>
                  <a:t>’s distribution</a:t>
                </a:r>
                <a:r>
                  <a:rPr lang="vi">
                    <a:latin typeface="Arial"/>
                  </a:rPr>
                  <a:t>:</a:t>
                </a:r>
                <a:endParaRPr lang="en-US">
                  <a:latin typeface="Arial"/>
                </a:endParaRPr>
              </a:p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endParaRPr lang="vi">
                  <a:latin typeface="+mn-lt"/>
                </a:endParaRPr>
              </a:p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endParaRPr lang="vi">
                  <a:latin typeface="+mn-lt"/>
                </a:endParaRPr>
              </a:p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endParaRPr lang="vi">
                  <a:latin typeface="+mn-lt"/>
                </a:endParaRPr>
              </a:p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endParaRPr lang="vi">
                  <a:latin typeface="+mn-lt"/>
                </a:endParaRPr>
              </a:p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endParaRPr lang="en-US">
                  <a:latin typeface="+mn-lt"/>
                </a:endParaRPr>
              </a:p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r>
                  <a:rPr lang="vi">
                    <a:latin typeface="Arial"/>
                  </a:rPr>
                  <a:t>σ : </a:t>
                </a:r>
                <a:r>
                  <a:rPr lang="vi" err="1">
                    <a:latin typeface="Arial"/>
                  </a:rPr>
                  <a:t>standard</a:t>
                </a:r>
                <a:r>
                  <a:rPr lang="vi">
                    <a:latin typeface="Arial"/>
                  </a:rPr>
                  <a:t> </a:t>
                </a:r>
                <a:r>
                  <a:rPr lang="vi" err="1">
                    <a:latin typeface="Arial"/>
                  </a:rPr>
                  <a:t>deviation</a:t>
                </a:r>
                <a:r>
                  <a:rPr lang="vi">
                    <a:latin typeface="Arial"/>
                  </a:rPr>
                  <a:t>.</a:t>
                </a:r>
              </a:p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endParaRPr lang="vi">
                  <a:latin typeface="+mn-lt"/>
                </a:endParaRPr>
              </a:p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vi">
                    <a:latin typeface="Arial"/>
                  </a:rPr>
                  <a:t> </a:t>
                </a:r>
                <a:r>
                  <a:rPr lang="vi" err="1">
                    <a:latin typeface="Arial"/>
                  </a:rPr>
                  <a:t>use</a:t>
                </a:r>
                <a:r>
                  <a:rPr lang="vi">
                    <a:latin typeface="Arial"/>
                  </a:rPr>
                  <a:t> to </a:t>
                </a:r>
                <a:r>
                  <a:rPr lang="vi" err="1">
                    <a:latin typeface="Arial"/>
                  </a:rPr>
                  <a:t>adjust</a:t>
                </a:r>
                <a:r>
                  <a:rPr lang="vi">
                    <a:latin typeface="Arial"/>
                  </a:rPr>
                  <a:t> the </a:t>
                </a:r>
                <a:r>
                  <a:rPr lang="vi" err="1">
                    <a:latin typeface="Arial"/>
                  </a:rPr>
                  <a:t>size</a:t>
                </a:r>
                <a:r>
                  <a:rPr lang="vi">
                    <a:latin typeface="Arial"/>
                  </a:rPr>
                  <a:t> </a:t>
                </a:r>
                <a:r>
                  <a:rPr lang="vi" err="1">
                    <a:latin typeface="Arial"/>
                  </a:rPr>
                  <a:t>of</a:t>
                </a:r>
                <a:r>
                  <a:rPr lang="vi">
                    <a:latin typeface="Arial"/>
                  </a:rPr>
                  <a:t> </a:t>
                </a:r>
                <a:r>
                  <a:rPr lang="vi" err="1">
                    <a:latin typeface="Arial"/>
                  </a:rPr>
                  <a:t>cluster</a:t>
                </a:r>
                <a:r>
                  <a:rPr lang="vi">
                    <a:latin typeface="Arial"/>
                  </a:rPr>
                  <a:t>. The </a:t>
                </a:r>
                <a:r>
                  <a:rPr lang="vi" err="1">
                    <a:latin typeface="Arial"/>
                  </a:rPr>
                  <a:t>higher</a:t>
                </a:r>
                <a:r>
                  <a:rPr lang="vi">
                    <a:latin typeface="Arial"/>
                  </a:rPr>
                  <a:t> the value</a:t>
                </a:r>
                <a:r>
                  <a:rPr lang="en-US">
                    <a:latin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vi">
                    <a:latin typeface="Arial"/>
                  </a:rPr>
                  <a:t> </a:t>
                </a:r>
                <a:r>
                  <a:rPr lang="vi" err="1">
                    <a:latin typeface="Arial"/>
                  </a:rPr>
                  <a:t>is</a:t>
                </a:r>
                <a:r>
                  <a:rPr lang="vi">
                    <a:latin typeface="Arial"/>
                  </a:rPr>
                  <a:t>,</a:t>
                </a:r>
                <a:r>
                  <a:rPr lang="en-US">
                    <a:latin typeface="Arial"/>
                  </a:rPr>
                  <a:t> the more</a:t>
                </a:r>
                <a:r>
                  <a:rPr lang="vi">
                    <a:latin typeface="Arial"/>
                  </a:rPr>
                  <a:t> the</a:t>
                </a:r>
                <a:r>
                  <a:rPr lang="en-US">
                    <a:latin typeface="Arial"/>
                  </a:rPr>
                  <a:t> connectivity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>
                    <a:latin typeface="Arial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vi">
                    <a:latin typeface="Arial"/>
                  </a:rPr>
                  <a:t>.</a:t>
                </a:r>
              </a:p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endParaRPr lang="vi">
                  <a:latin typeface="+mn-lt"/>
                </a:endParaRPr>
              </a:p>
            </p:txBody>
          </p:sp>
        </mc:Choice>
        <mc:Fallback xmlns="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0DED6C52-47DF-89C5-3176-6AE97CDA1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65329" y="1021292"/>
                <a:ext cx="5974595" cy="3403474"/>
              </a:xfrm>
              <a:blipFill>
                <a:blip r:embed="rId2"/>
                <a:stretch>
                  <a:fillRect l="-204" r="-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AB45383-5544-E9E4-DA81-EE7E0F706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672" y="307771"/>
            <a:ext cx="5605358" cy="583234"/>
          </a:xfrm>
        </p:spPr>
        <p:txBody>
          <a:bodyPr/>
          <a:lstStyle/>
          <a:p>
            <a:r>
              <a:rPr lang="en-US">
                <a:latin typeface="Segoe UI Black"/>
              </a:rPr>
              <a:t> Fully connected graph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BED85-DA7D-3C17-424C-E0AA6B9371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98E0A4-9887-FC15-EB02-06EFE1A693F8}"/>
                  </a:ext>
                </a:extLst>
              </p:cNvPr>
              <p:cNvSpPr txBox="1"/>
              <p:nvPr/>
            </p:nvSpPr>
            <p:spPr>
              <a:xfrm>
                <a:off x="2404728" y="2266529"/>
                <a:ext cx="4572000" cy="7261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98E0A4-9887-FC15-EB02-06EFE1A69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4728" y="2266529"/>
                <a:ext cx="4572000" cy="7261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9393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0DED6C52-47DF-89C5-3176-6AE97CDA1EB2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990958" y="1437750"/>
                <a:ext cx="5304072" cy="2402730"/>
              </a:xfrm>
            </p:spPr>
            <p:txBody>
              <a:bodyPr/>
              <a:lstStyle/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r>
                  <a:rPr lang="en-US">
                    <a:latin typeface="+mn-lt"/>
                  </a:rPr>
                  <a:t>The distance of two node is calculated by </a:t>
                </a:r>
                <a:r>
                  <a:rPr lang="vi">
                    <a:latin typeface="+mn-lt"/>
                  </a:rPr>
                  <a:t>Euclid</a:t>
                </a:r>
                <a:r>
                  <a:rPr lang="en-US">
                    <a:latin typeface="+mn-lt"/>
                  </a:rPr>
                  <a:t>e’s distance</a:t>
                </a:r>
                <a:r>
                  <a:rPr lang="vi">
                    <a:latin typeface="+mn-lt"/>
                  </a:rPr>
                  <a:t>:</a:t>
                </a:r>
              </a:p>
              <a:p>
                <a:pPr algn="just"/>
                <a:endParaRPr lang="vi">
                  <a:latin typeface="+mn-lt"/>
                </a:endParaRPr>
              </a:p>
              <a:p>
                <a:pPr algn="just"/>
                <a:endParaRPr lang="vi">
                  <a:latin typeface="+mn-lt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vi">
                  <a:latin typeface="+mn-lt"/>
                </a:endParaRPr>
              </a:p>
              <a:p>
                <a:pPr algn="just"/>
                <a:endParaRPr lang="vi">
                  <a:latin typeface="+mn-lt"/>
                </a:endParaRPr>
              </a:p>
              <a:p>
                <a:pPr algn="just"/>
                <a:endParaRPr lang="vi">
                  <a:latin typeface="+mn-lt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vi">
                    <a:latin typeface="+mn-lt"/>
                  </a:rPr>
                  <a:t> </a:t>
                </a:r>
                <a:r>
                  <a:rPr lang="en-US">
                    <a:latin typeface="+mn-lt"/>
                  </a:rPr>
                  <a:t>The higher the connectivity of nodes, the less the length of distance</a:t>
                </a:r>
                <a:endParaRPr lang="vi">
                  <a:latin typeface="+mn-lt"/>
                </a:endParaRPr>
              </a:p>
              <a:p>
                <a:pPr algn="just"/>
                <a:endParaRPr lang="vi">
                  <a:latin typeface="+mn-lt"/>
                </a:endParaRPr>
              </a:p>
            </p:txBody>
          </p:sp>
        </mc:Choice>
        <mc:Fallback xmlns="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0DED6C52-47DF-89C5-3176-6AE97CDA1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990958" y="1437750"/>
                <a:ext cx="5304072" cy="2402730"/>
              </a:xfrm>
              <a:blipFill>
                <a:blip r:embed="rId2"/>
                <a:stretch>
                  <a:fillRect l="-345" r="-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AB45383-5544-E9E4-DA81-EE7E0F706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672" y="307771"/>
            <a:ext cx="5605358" cy="583234"/>
          </a:xfrm>
        </p:spPr>
        <p:txBody>
          <a:bodyPr/>
          <a:lstStyle/>
          <a:p>
            <a:r>
              <a:rPr lang="en-US">
                <a:latin typeface="Segoe UI Black"/>
              </a:rPr>
              <a:t> Fully connected graph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BED85-DA7D-3C17-424C-E0AA6B9371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787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6638F-FA1E-E308-F91C-A52DB311C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2206" y="2428339"/>
            <a:ext cx="5184963" cy="804600"/>
          </a:xfrm>
        </p:spPr>
        <p:txBody>
          <a:bodyPr/>
          <a:lstStyle/>
          <a:p>
            <a:r>
              <a:rPr lang="en-US" b="0" i="0">
                <a:solidFill>
                  <a:srgbClr val="00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Projecting the data onto a lower Dimensional Space</a:t>
            </a:r>
            <a:endParaRPr lang="vi-VN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70B7FA-595B-0C80-D144-B5942E19F35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971800" y="1243062"/>
            <a:ext cx="2967600" cy="1069800"/>
          </a:xfrm>
        </p:spPr>
        <p:txBody>
          <a:bodyPr/>
          <a:lstStyle/>
          <a:p>
            <a:r>
              <a:rPr lang="vi-VN"/>
              <a:t>2.2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AA232-89B0-8B62-3046-8B57ADBDD5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715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Our Solutions</a:t>
            </a:r>
          </a:p>
        </p:txBody>
      </p:sp>
      <p:sp>
        <p:nvSpPr>
          <p:cNvPr id="2225" name="Google Shape;2225;p41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/>
              <a:t>Adjacency Matrix</a:t>
            </a:r>
            <a:endParaRPr lang="en" sz="1800" err="1"/>
          </a:p>
        </p:txBody>
      </p:sp>
      <p:sp>
        <p:nvSpPr>
          <p:cNvPr id="2226" name="Google Shape;2226;p41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600"/>
              <a:t>From graph, create adjacency matrix (A)</a:t>
            </a:r>
            <a:endParaRPr lang="en" sz="1600">
              <a:latin typeface="Barlow Semi Condensed"/>
              <a:ea typeface="Barlow Semi Condensed"/>
              <a:cs typeface="Barlow Semi Condensed"/>
            </a:endParaRPr>
          </a:p>
        </p:txBody>
      </p:sp>
      <p:sp>
        <p:nvSpPr>
          <p:cNvPr id="2227" name="Google Shape;2227;p41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/>
              <a:t>Degree Matrix</a:t>
            </a:r>
            <a:endParaRPr lang="en" sz="1800" err="1"/>
          </a:p>
        </p:txBody>
      </p:sp>
      <p:sp>
        <p:nvSpPr>
          <p:cNvPr id="2228" name="Google Shape;2228;p41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2212848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600"/>
              <a:t>From adjacency matrix, create degree matrix (D)</a:t>
            </a:r>
            <a:endParaRPr lang="en" sz="1600">
              <a:latin typeface="Barlow Semi Condensed"/>
              <a:ea typeface="Barlow Semi Condensed"/>
              <a:cs typeface="Barlow Semi Condensed"/>
            </a:endParaRPr>
          </a:p>
        </p:txBody>
      </p:sp>
      <p:sp>
        <p:nvSpPr>
          <p:cNvPr id="2229" name="Google Shape;2229;p41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/>
              <a:t>Laplacian Matrix</a:t>
            </a:r>
          </a:p>
        </p:txBody>
      </p:sp>
      <p:sp>
        <p:nvSpPr>
          <p:cNvPr id="2230" name="Google Shape;2230;p41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600"/>
              <a:t>L = D-A</a:t>
            </a:r>
            <a:endParaRPr lang="en" sz="1600">
              <a:latin typeface="Barlow Semi Condensed"/>
              <a:ea typeface="Barlow Semi Condensed"/>
              <a:cs typeface="Barlow Semi Condensed"/>
            </a:endParaRPr>
          </a:p>
        </p:txBody>
      </p:sp>
      <p:sp>
        <p:nvSpPr>
          <p:cNvPr id="2231" name="Google Shape;2231;p41"/>
          <p:cNvSpPr txBox="1">
            <a:spLocks noGrp="1"/>
          </p:cNvSpPr>
          <p:nvPr>
            <p:ph type="subTitle" idx="7"/>
          </p:nvPr>
        </p:nvSpPr>
        <p:spPr>
          <a:xfrm>
            <a:off x="6441912" y="3227141"/>
            <a:ext cx="2892359" cy="3910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/>
              <a:t>Eigenvector and Eigenvalue</a:t>
            </a:r>
            <a:endParaRPr lang="en" sz="1800" err="1"/>
          </a:p>
        </p:txBody>
      </p:sp>
      <p:sp>
        <p:nvSpPr>
          <p:cNvPr id="2232" name="Google Shape;2232;p41"/>
          <p:cNvSpPr txBox="1">
            <a:spLocks noGrp="1"/>
          </p:cNvSpPr>
          <p:nvPr>
            <p:ph type="subTitle" idx="8"/>
          </p:nvPr>
        </p:nvSpPr>
        <p:spPr>
          <a:xfrm>
            <a:off x="6464807" y="3593592"/>
            <a:ext cx="2599679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600"/>
              <a:t>Calculate eigenvectors and eigenvalue of Laplacian Matrix</a:t>
            </a:r>
            <a:endParaRPr lang="en" sz="1600">
              <a:latin typeface="Barlow Semi Condensed"/>
              <a:ea typeface="Barlow Semi Condensed"/>
              <a:cs typeface="Barlow Semi Condensed"/>
            </a:endParaRPr>
          </a:p>
        </p:txBody>
      </p:sp>
      <p:sp>
        <p:nvSpPr>
          <p:cNvPr id="2233" name="Google Shape;2233;p41"/>
          <p:cNvSpPr txBox="1"/>
          <p:nvPr/>
        </p:nvSpPr>
        <p:spPr>
          <a:xfrm>
            <a:off x="512064" y="17007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01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4" name="Google Shape;2234;p41"/>
          <p:cNvSpPr txBox="1"/>
          <p:nvPr/>
        </p:nvSpPr>
        <p:spPr>
          <a:xfrm>
            <a:off x="1623369" y="3355848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03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5" name="Google Shape;2235;p41"/>
          <p:cNvSpPr txBox="1"/>
          <p:nvPr/>
        </p:nvSpPr>
        <p:spPr>
          <a:xfrm>
            <a:off x="5263298" y="3355848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04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6" name="Google Shape;2236;p41"/>
          <p:cNvSpPr txBox="1"/>
          <p:nvPr/>
        </p:nvSpPr>
        <p:spPr>
          <a:xfrm>
            <a:off x="4268116" y="17007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02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DF7034-A002-AA94-4E31-561117D0E3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25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5AAF20-F263-BF24-C5E6-2EE514B298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36</a:t>
            </a:fld>
            <a:endParaRPr lang="en-US"/>
          </a:p>
        </p:txBody>
      </p:sp>
      <p:sp>
        <p:nvSpPr>
          <p:cNvPr id="6" name="Tiêu đề 5">
            <a:extLst>
              <a:ext uri="{FF2B5EF4-FFF2-40B4-BE49-F238E27FC236}">
                <a16:creationId xmlns:a16="http://schemas.microsoft.com/office/drawing/2014/main" id="{69884DB1-B9FB-0204-FA79-020F11132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7820" y="118755"/>
            <a:ext cx="4809600" cy="576000"/>
          </a:xfrm>
        </p:spPr>
        <p:txBody>
          <a:bodyPr/>
          <a:lstStyle/>
          <a:p>
            <a:r>
              <a:rPr lang="en-US">
                <a:latin typeface="Segoe UI Black"/>
              </a:rPr>
              <a:t>Adjacency matrix</a:t>
            </a:r>
            <a:endParaRPr lang="vi-VN">
              <a:latin typeface="Segoe UI Black"/>
            </a:endParaRPr>
          </a:p>
        </p:txBody>
      </p:sp>
      <p:pic>
        <p:nvPicPr>
          <p:cNvPr id="3" name="Hình ảnh 3">
            <a:extLst>
              <a:ext uri="{FF2B5EF4-FFF2-40B4-BE49-F238E27FC236}">
                <a16:creationId xmlns:a16="http://schemas.microsoft.com/office/drawing/2014/main" id="{2839F2C8-871C-1873-51F9-3527FD7706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4" t="2100" r="84696" b="71340"/>
          <a:stretch/>
        </p:blipFill>
        <p:spPr>
          <a:xfrm>
            <a:off x="2104599" y="914400"/>
            <a:ext cx="548640" cy="612250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6C99D8-B6A1-617A-68FD-ADC1A6232F20}"/>
              </a:ext>
            </a:extLst>
          </p:cNvPr>
          <p:cNvSpPr txBox="1"/>
          <p:nvPr/>
        </p:nvSpPr>
        <p:spPr>
          <a:xfrm>
            <a:off x="2189072" y="3840740"/>
            <a:ext cx="470709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tx1"/>
                </a:solidFill>
                <a:latin typeface="+mn-lt"/>
                <a:ea typeface="Cambria Math" panose="02040503050406030204" pitchFamily="18" charset="0"/>
              </a:rPr>
              <a:t>Important properties </a:t>
            </a:r>
            <a:r>
              <a:rPr lang="vi-VN" b="1">
                <a:solidFill>
                  <a:schemeClr val="tx1"/>
                </a:solidFill>
                <a:latin typeface="+mn-lt"/>
                <a:ea typeface="Cambria Math" panose="02040503050406030204" pitchFamily="18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+mn-lt"/>
                <a:ea typeface="Cambria Math" panose="02040503050406030204" pitchFamily="18" charset="0"/>
              </a:rPr>
              <a:t>Is a symmetric matrix </a:t>
            </a:r>
            <a:br>
              <a:rPr lang="vi-VN">
                <a:solidFill>
                  <a:schemeClr val="tx1"/>
                </a:solidFill>
                <a:latin typeface="+mn-lt"/>
                <a:ea typeface="Cambria Math" panose="02040503050406030204" pitchFamily="18" charset="0"/>
              </a:rPr>
            </a:br>
            <a:r>
              <a:rPr lang="en-US">
                <a:solidFill>
                  <a:schemeClr val="tx1"/>
                </a:solidFill>
                <a:latin typeface="+mn-lt"/>
                <a:ea typeface="Cambria Math" panose="02040503050406030204" pitchFamily="18" charset="0"/>
              </a:rPr>
              <a:t>Has</a:t>
            </a:r>
            <a:r>
              <a:rPr lang="vi-VN">
                <a:solidFill>
                  <a:schemeClr val="tx1"/>
                </a:solidFill>
                <a:latin typeface="+mn-lt"/>
                <a:ea typeface="Cambria Math" panose="02040503050406030204" pitchFamily="18" charset="0"/>
              </a:rPr>
              <a:t> n </a:t>
            </a:r>
            <a:r>
              <a:rPr lang="en-US">
                <a:solidFill>
                  <a:schemeClr val="tx1"/>
                </a:solidFill>
                <a:latin typeface="+mn-lt"/>
                <a:ea typeface="Cambria Math" panose="02040503050406030204" pitchFamily="18" charset="0"/>
              </a:rPr>
              <a:t>eigenvector</a:t>
            </a:r>
            <a:r>
              <a:rPr lang="vi-VN">
                <a:solidFill>
                  <a:schemeClr val="tx1"/>
                </a:solidFill>
                <a:latin typeface="+mn-lt"/>
                <a:ea typeface="Cambria Math" panose="02040503050406030204" pitchFamily="18" charset="0"/>
              </a:rPr>
              <a:t> (</a:t>
            </a:r>
            <a:r>
              <a:rPr lang="en-US">
                <a:solidFill>
                  <a:schemeClr val="tx1"/>
                </a:solidFill>
                <a:latin typeface="+mn-lt"/>
                <a:ea typeface="Cambria Math" panose="02040503050406030204" pitchFamily="18" charset="0"/>
              </a:rPr>
              <a:t>n: size of matrix</a:t>
            </a:r>
            <a:r>
              <a:rPr lang="vi-VN">
                <a:solidFill>
                  <a:schemeClr val="tx1"/>
                </a:solidFill>
                <a:latin typeface="+mn-lt"/>
                <a:ea typeface="Cambria Math" panose="020405030504060302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>
                <a:solidFill>
                  <a:schemeClr val="tx1"/>
                </a:solidFill>
                <a:effectLst/>
                <a:latin typeface="+mn-lt"/>
                <a:ea typeface="Cambria Math" panose="02040503050406030204" pitchFamily="18" charset="0"/>
              </a:rPr>
              <a:t>Orthogonal eigenvectors</a:t>
            </a:r>
            <a:endParaRPr lang="vi-VN">
              <a:solidFill>
                <a:schemeClr val="tx1"/>
              </a:solidFill>
              <a:latin typeface="+mn-l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526C46-409C-F0C8-D6D4-75DE7E954CB6}"/>
                  </a:ext>
                </a:extLst>
              </p:cNvPr>
              <p:cNvSpPr txBox="1"/>
              <p:nvPr/>
            </p:nvSpPr>
            <p:spPr>
              <a:xfrm>
                <a:off x="2603474" y="1042287"/>
                <a:ext cx="4025411" cy="4843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𝑊𝑒𝑖𝑔h𝑡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𝑒𝑑𝑔𝑒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𝑏𝑒𝑡𝑤𝑒𝑒𝑛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2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𝑛𝑜𝑑𝑒𝑠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     :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𝑡h𝑒𝑟𝑒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no</m:t>
                      </m:r>
                      <m:r>
                        <a:rPr lang="en-US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edge</m:t>
                      </m:r>
                      <m:r>
                        <a:rPr lang="en-US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between</m:t>
                      </m:r>
                      <m:r>
                        <a:rPr lang="en-US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2 </m:t>
                      </m:r>
                      <m:r>
                        <m:rPr>
                          <m:sty m:val="p"/>
                        </m:rPr>
                        <a:rPr lang="en-US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nodes</m:t>
                      </m:r>
                      <m:r>
                        <a:rPr lang="en-US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11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1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526C46-409C-F0C8-D6D4-75DE7E954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474" y="1042287"/>
                <a:ext cx="4025411" cy="484363"/>
              </a:xfrm>
              <a:prstGeom prst="rect">
                <a:avLst/>
              </a:prstGeom>
              <a:blipFill>
                <a:blip r:embed="rId4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4E70FB18-04F4-5513-4E9F-906CABE49274}"/>
              </a:ext>
            </a:extLst>
          </p:cNvPr>
          <p:cNvSpPr/>
          <p:nvPr/>
        </p:nvSpPr>
        <p:spPr>
          <a:xfrm>
            <a:off x="2603474" y="3054773"/>
            <a:ext cx="161025" cy="161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4</a:t>
            </a:r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A8C62CF-0762-321A-A498-1ADB211978B3}"/>
              </a:ext>
            </a:extLst>
          </p:cNvPr>
          <p:cNvSpPr/>
          <p:nvPr/>
        </p:nvSpPr>
        <p:spPr>
          <a:xfrm>
            <a:off x="3930320" y="2007941"/>
            <a:ext cx="161025" cy="161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</a:t>
            </a:r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4AD89F1-25EE-ABB5-94C7-56320415935F}"/>
              </a:ext>
            </a:extLst>
          </p:cNvPr>
          <p:cNvSpPr/>
          <p:nvPr/>
        </p:nvSpPr>
        <p:spPr>
          <a:xfrm>
            <a:off x="2908031" y="2033026"/>
            <a:ext cx="161025" cy="161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1A64369-B082-2142-B843-9B9E794E2667}"/>
              </a:ext>
            </a:extLst>
          </p:cNvPr>
          <p:cNvSpPr/>
          <p:nvPr/>
        </p:nvSpPr>
        <p:spPr>
          <a:xfrm>
            <a:off x="3882581" y="3111704"/>
            <a:ext cx="161025" cy="161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3</a:t>
            </a:r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B547F8-BC63-D946-9078-F366E47F80C3}"/>
              </a:ext>
            </a:extLst>
          </p:cNvPr>
          <p:cNvCxnSpPr>
            <a:cxnSpLocks/>
            <a:stCxn id="10" idx="4"/>
            <a:endCxn id="12" idx="0"/>
          </p:cNvCxnSpPr>
          <p:nvPr/>
        </p:nvCxnSpPr>
        <p:spPr>
          <a:xfrm flipH="1">
            <a:off x="3963094" y="2168966"/>
            <a:ext cx="47739" cy="94273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227E11-58E8-6852-880B-0AD911F78BCC}"/>
              </a:ext>
            </a:extLst>
          </p:cNvPr>
          <p:cNvCxnSpPr>
            <a:cxnSpLocks/>
            <a:stCxn id="11" idx="5"/>
            <a:endCxn id="12" idx="1"/>
          </p:cNvCxnSpPr>
          <p:nvPr/>
        </p:nvCxnSpPr>
        <p:spPr>
          <a:xfrm>
            <a:off x="3045474" y="2170469"/>
            <a:ext cx="860689" cy="96481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D2E872-D0D1-D0B7-5653-5FF3B434A28A}"/>
              </a:ext>
            </a:extLst>
          </p:cNvPr>
          <p:cNvCxnSpPr>
            <a:cxnSpLocks/>
            <a:stCxn id="10" idx="2"/>
            <a:endCxn id="11" idx="6"/>
          </p:cNvCxnSpPr>
          <p:nvPr/>
        </p:nvCxnSpPr>
        <p:spPr>
          <a:xfrm flipH="1">
            <a:off x="3069056" y="2088454"/>
            <a:ext cx="861264" cy="2508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A0499C5-8547-52CF-42D5-929D41D9B55F}"/>
              </a:ext>
            </a:extLst>
          </p:cNvPr>
          <p:cNvCxnSpPr>
            <a:cxnSpLocks/>
            <a:stCxn id="10" idx="3"/>
            <a:endCxn id="9" idx="7"/>
          </p:cNvCxnSpPr>
          <p:nvPr/>
        </p:nvCxnSpPr>
        <p:spPr>
          <a:xfrm flipH="1">
            <a:off x="2740917" y="2145384"/>
            <a:ext cx="1212985" cy="93297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1F02556-9FE5-6D6B-5FF9-58511BBC5305}"/>
                  </a:ext>
                </a:extLst>
              </p:cNvPr>
              <p:cNvSpPr txBox="1"/>
              <p:nvPr/>
            </p:nvSpPr>
            <p:spPr>
              <a:xfrm>
                <a:off x="3253780" y="1761685"/>
                <a:ext cx="5153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1F02556-9FE5-6D6B-5FF9-58511BBC5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3780" y="1761685"/>
                <a:ext cx="515398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70DF31-A6A5-90F5-748D-E9119DA66666}"/>
                  </a:ext>
                </a:extLst>
              </p:cNvPr>
              <p:cNvSpPr txBox="1"/>
              <p:nvPr/>
            </p:nvSpPr>
            <p:spPr>
              <a:xfrm>
                <a:off x="2834932" y="2267706"/>
                <a:ext cx="4900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70DF31-A6A5-90F5-748D-E9119DA66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932" y="2267706"/>
                <a:ext cx="49005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336F03D-A232-1722-1506-715EC86F8609}"/>
                  </a:ext>
                </a:extLst>
              </p:cNvPr>
              <p:cNvSpPr txBox="1"/>
              <p:nvPr/>
            </p:nvSpPr>
            <p:spPr>
              <a:xfrm>
                <a:off x="3482963" y="2316417"/>
                <a:ext cx="60838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336F03D-A232-1722-1506-715EC86F8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963" y="2316417"/>
                <a:ext cx="608382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784D72E-C738-804C-CCE9-08B6C9C41E59}"/>
                  </a:ext>
                </a:extLst>
              </p:cNvPr>
              <p:cNvSpPr txBox="1"/>
              <p:nvPr/>
            </p:nvSpPr>
            <p:spPr>
              <a:xfrm>
                <a:off x="3930320" y="2462365"/>
                <a:ext cx="58406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784D72E-C738-804C-CCE9-08B6C9C41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320" y="2462365"/>
                <a:ext cx="58406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7">
                <a:extLst>
                  <a:ext uri="{FF2B5EF4-FFF2-40B4-BE49-F238E27FC236}">
                    <a16:creationId xmlns:a16="http://schemas.microsoft.com/office/drawing/2014/main" id="{8FBEE5E6-8E81-2509-12F5-23C776BAA3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5387328"/>
                  </p:ext>
                </p:extLst>
              </p:nvPr>
            </p:nvGraphicFramePr>
            <p:xfrm>
              <a:off x="5024245" y="1843042"/>
              <a:ext cx="2273215" cy="1854200"/>
            </p:xfrm>
            <a:graphic>
              <a:graphicData uri="http://schemas.openxmlformats.org/drawingml/2006/table">
                <a:tbl>
                  <a:tblPr firstRow="1" bandRow="1">
                    <a:tableStyleId>{233F4942-8BC9-4261-96EE-7267397B98E8}</a:tableStyleId>
                  </a:tblPr>
                  <a:tblGrid>
                    <a:gridCol w="454643">
                      <a:extLst>
                        <a:ext uri="{9D8B030D-6E8A-4147-A177-3AD203B41FA5}">
                          <a16:colId xmlns:a16="http://schemas.microsoft.com/office/drawing/2014/main" val="3095994200"/>
                        </a:ext>
                      </a:extLst>
                    </a:gridCol>
                    <a:gridCol w="454643">
                      <a:extLst>
                        <a:ext uri="{9D8B030D-6E8A-4147-A177-3AD203B41FA5}">
                          <a16:colId xmlns:a16="http://schemas.microsoft.com/office/drawing/2014/main" val="1977563365"/>
                        </a:ext>
                      </a:extLst>
                    </a:gridCol>
                    <a:gridCol w="454643">
                      <a:extLst>
                        <a:ext uri="{9D8B030D-6E8A-4147-A177-3AD203B41FA5}">
                          <a16:colId xmlns:a16="http://schemas.microsoft.com/office/drawing/2014/main" val="2030447292"/>
                        </a:ext>
                      </a:extLst>
                    </a:gridCol>
                    <a:gridCol w="454643">
                      <a:extLst>
                        <a:ext uri="{9D8B030D-6E8A-4147-A177-3AD203B41FA5}">
                          <a16:colId xmlns:a16="http://schemas.microsoft.com/office/drawing/2014/main" val="1064439246"/>
                        </a:ext>
                      </a:extLst>
                    </a:gridCol>
                    <a:gridCol w="454643">
                      <a:extLst>
                        <a:ext uri="{9D8B030D-6E8A-4147-A177-3AD203B41FA5}">
                          <a16:colId xmlns:a16="http://schemas.microsoft.com/office/drawing/2014/main" val="9249373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67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41817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43361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97606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59506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7">
                <a:extLst>
                  <a:ext uri="{FF2B5EF4-FFF2-40B4-BE49-F238E27FC236}">
                    <a16:creationId xmlns:a16="http://schemas.microsoft.com/office/drawing/2014/main" id="{8FBEE5E6-8E81-2509-12F5-23C776BAA3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5387328"/>
                  </p:ext>
                </p:extLst>
              </p:nvPr>
            </p:nvGraphicFramePr>
            <p:xfrm>
              <a:off x="5024245" y="1843042"/>
              <a:ext cx="2273215" cy="1854200"/>
            </p:xfrm>
            <a:graphic>
              <a:graphicData uri="http://schemas.openxmlformats.org/drawingml/2006/table">
                <a:tbl>
                  <a:tblPr firstRow="1" bandRow="1">
                    <a:tableStyleId>{233F4942-8BC9-4261-96EE-7267397B98E8}</a:tableStyleId>
                  </a:tblPr>
                  <a:tblGrid>
                    <a:gridCol w="454643">
                      <a:extLst>
                        <a:ext uri="{9D8B030D-6E8A-4147-A177-3AD203B41FA5}">
                          <a16:colId xmlns:a16="http://schemas.microsoft.com/office/drawing/2014/main" val="3095994200"/>
                        </a:ext>
                      </a:extLst>
                    </a:gridCol>
                    <a:gridCol w="454643">
                      <a:extLst>
                        <a:ext uri="{9D8B030D-6E8A-4147-A177-3AD203B41FA5}">
                          <a16:colId xmlns:a16="http://schemas.microsoft.com/office/drawing/2014/main" val="1977563365"/>
                        </a:ext>
                      </a:extLst>
                    </a:gridCol>
                    <a:gridCol w="454643">
                      <a:extLst>
                        <a:ext uri="{9D8B030D-6E8A-4147-A177-3AD203B41FA5}">
                          <a16:colId xmlns:a16="http://schemas.microsoft.com/office/drawing/2014/main" val="2030447292"/>
                        </a:ext>
                      </a:extLst>
                    </a:gridCol>
                    <a:gridCol w="454643">
                      <a:extLst>
                        <a:ext uri="{9D8B030D-6E8A-4147-A177-3AD203B41FA5}">
                          <a16:colId xmlns:a16="http://schemas.microsoft.com/office/drawing/2014/main" val="1064439246"/>
                        </a:ext>
                      </a:extLst>
                    </a:gridCol>
                    <a:gridCol w="454643">
                      <a:extLst>
                        <a:ext uri="{9D8B030D-6E8A-4147-A177-3AD203B41FA5}">
                          <a16:colId xmlns:a16="http://schemas.microsoft.com/office/drawing/2014/main" val="9249373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67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04054" t="-101639" r="-205405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300000" t="-101639" r="-102667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41817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01333" t="-201639" r="-301333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300000" t="-201639" r="-102667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400000" t="-201639" r="-2667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3361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01333" t="-301639" r="-301333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04054" t="-301639" r="-205405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97606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04054" t="-401639" r="-205405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595066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48949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latin typeface="Segoe UI Black"/>
              </a:rPr>
              <a:t>Degree Matrix</a:t>
            </a:r>
            <a:endParaRPr lang="en" err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C77943-9E82-B52F-BAF0-4BAECF1DE2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457031" y="4768685"/>
            <a:ext cx="2057400" cy="274637"/>
          </a:xfrm>
        </p:spPr>
        <p:txBody>
          <a:bodyPr/>
          <a:lstStyle/>
          <a:p>
            <a:fld id="{BEA52142-B236-4FFD-904E-975F88B8D5CE}" type="slidenum">
              <a:rPr lang="en-US" smtClean="0"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553681C9-71BF-2D62-A98D-CA8A2DBD1C78}"/>
                  </a:ext>
                </a:extLst>
              </p:cNvPr>
              <p:cNvSpPr txBox="1"/>
              <p:nvPr/>
            </p:nvSpPr>
            <p:spPr>
              <a:xfrm>
                <a:off x="1531502" y="3591818"/>
                <a:ext cx="3851762" cy="30777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𝑊h𝑖𝑐h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degree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node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vi-VN"/>
              </a:p>
            </p:txBody>
          </p:sp>
        </mc:Choice>
        <mc:Fallback xmlns="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553681C9-71BF-2D62-A98D-CA8A2DBD1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502" y="3591818"/>
                <a:ext cx="3851762" cy="307777"/>
              </a:xfrm>
              <a:prstGeom prst="rect">
                <a:avLst/>
              </a:prstGeom>
              <a:blipFill>
                <a:blip r:embed="rId3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C9AD41EF-D69E-D246-9576-5942F659DA3B}"/>
              </a:ext>
            </a:extLst>
          </p:cNvPr>
          <p:cNvGrpSpPr/>
          <p:nvPr/>
        </p:nvGrpSpPr>
        <p:grpSpPr>
          <a:xfrm>
            <a:off x="5202821" y="3144073"/>
            <a:ext cx="1910911" cy="1511044"/>
            <a:chOff x="4207726" y="3191383"/>
            <a:chExt cx="1910911" cy="1511044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DCC381B-0C0D-26DE-A991-D850C8250FEB}"/>
                </a:ext>
              </a:extLst>
            </p:cNvPr>
            <p:cNvSpPr/>
            <p:nvPr/>
          </p:nvSpPr>
          <p:spPr>
            <a:xfrm>
              <a:off x="4207726" y="4484471"/>
              <a:ext cx="161025" cy="161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4</a:t>
              </a:r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BDDF27B-FFEF-20B7-64D6-E02FE7A8A730}"/>
                </a:ext>
              </a:extLst>
            </p:cNvPr>
            <p:cNvSpPr/>
            <p:nvPr/>
          </p:nvSpPr>
          <p:spPr>
            <a:xfrm>
              <a:off x="5534572" y="3437639"/>
              <a:ext cx="161025" cy="161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2</a:t>
              </a:r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3F233CC-4367-07E8-825E-5C49481AC52A}"/>
                </a:ext>
              </a:extLst>
            </p:cNvPr>
            <p:cNvSpPr/>
            <p:nvPr/>
          </p:nvSpPr>
          <p:spPr>
            <a:xfrm>
              <a:off x="4512283" y="3462724"/>
              <a:ext cx="161025" cy="161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1</a:t>
              </a:r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78F5FC9-529F-720D-25AF-172B78DB2408}"/>
                </a:ext>
              </a:extLst>
            </p:cNvPr>
            <p:cNvSpPr/>
            <p:nvPr/>
          </p:nvSpPr>
          <p:spPr>
            <a:xfrm>
              <a:off x="5486833" y="4541402"/>
              <a:ext cx="161025" cy="161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3</a:t>
              </a:r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9D6F8BD-29C5-08F7-1DD8-D27F6584DD04}"/>
                </a:ext>
              </a:extLst>
            </p:cNvPr>
            <p:cNvCxnSpPr>
              <a:cxnSpLocks/>
              <a:stCxn id="17" idx="4"/>
              <a:endCxn id="19" idx="0"/>
            </p:cNvCxnSpPr>
            <p:nvPr/>
          </p:nvCxnSpPr>
          <p:spPr>
            <a:xfrm flipH="1">
              <a:off x="5567346" y="3598664"/>
              <a:ext cx="47739" cy="94273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C55A8EC-2CF2-6935-0C33-6BD5179F66CD}"/>
                </a:ext>
              </a:extLst>
            </p:cNvPr>
            <p:cNvCxnSpPr>
              <a:cxnSpLocks/>
              <a:stCxn id="18" idx="5"/>
              <a:endCxn id="19" idx="1"/>
            </p:cNvCxnSpPr>
            <p:nvPr/>
          </p:nvCxnSpPr>
          <p:spPr>
            <a:xfrm>
              <a:off x="4649726" y="3600167"/>
              <a:ext cx="860689" cy="96481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5281452-1F05-421E-B4E4-F6051907A55B}"/>
                </a:ext>
              </a:extLst>
            </p:cNvPr>
            <p:cNvCxnSpPr>
              <a:cxnSpLocks/>
              <a:stCxn id="17" idx="2"/>
              <a:endCxn id="18" idx="6"/>
            </p:cNvCxnSpPr>
            <p:nvPr/>
          </p:nvCxnSpPr>
          <p:spPr>
            <a:xfrm flipH="1">
              <a:off x="4673308" y="3518152"/>
              <a:ext cx="861264" cy="2508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CA9DBB3-3951-25B0-5745-8F4975C692E0}"/>
                </a:ext>
              </a:extLst>
            </p:cNvPr>
            <p:cNvCxnSpPr>
              <a:cxnSpLocks/>
              <a:stCxn id="17" idx="3"/>
              <a:endCxn id="16" idx="7"/>
            </p:cNvCxnSpPr>
            <p:nvPr/>
          </p:nvCxnSpPr>
          <p:spPr>
            <a:xfrm flipH="1">
              <a:off x="4345169" y="3575082"/>
              <a:ext cx="1212985" cy="93297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1" name="TextBox 2180">
                  <a:extLst>
                    <a:ext uri="{FF2B5EF4-FFF2-40B4-BE49-F238E27FC236}">
                      <a16:creationId xmlns:a16="http://schemas.microsoft.com/office/drawing/2014/main" id="{66AF5453-C561-39DE-C1FA-708A08D92F6E}"/>
                    </a:ext>
                  </a:extLst>
                </p:cNvPr>
                <p:cNvSpPr txBox="1"/>
                <p:nvPr/>
              </p:nvSpPr>
              <p:spPr>
                <a:xfrm>
                  <a:off x="4858032" y="3191383"/>
                  <a:ext cx="51539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181" name="TextBox 2180">
                  <a:extLst>
                    <a:ext uri="{FF2B5EF4-FFF2-40B4-BE49-F238E27FC236}">
                      <a16:creationId xmlns:a16="http://schemas.microsoft.com/office/drawing/2014/main" id="{66AF5453-C561-39DE-C1FA-708A08D92F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8032" y="3191383"/>
                  <a:ext cx="515398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3" name="TextBox 2182">
                  <a:extLst>
                    <a:ext uri="{FF2B5EF4-FFF2-40B4-BE49-F238E27FC236}">
                      <a16:creationId xmlns:a16="http://schemas.microsoft.com/office/drawing/2014/main" id="{0490351D-3931-CBFA-CA49-0B4E95E97C94}"/>
                    </a:ext>
                  </a:extLst>
                </p:cNvPr>
                <p:cNvSpPr txBox="1"/>
                <p:nvPr/>
              </p:nvSpPr>
              <p:spPr>
                <a:xfrm>
                  <a:off x="4439184" y="3697404"/>
                  <a:ext cx="49005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183" name="TextBox 2182">
                  <a:extLst>
                    <a:ext uri="{FF2B5EF4-FFF2-40B4-BE49-F238E27FC236}">
                      <a16:creationId xmlns:a16="http://schemas.microsoft.com/office/drawing/2014/main" id="{0490351D-3931-CBFA-CA49-0B4E95E97C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9184" y="3697404"/>
                  <a:ext cx="490050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5" name="TextBox 2184">
                  <a:extLst>
                    <a:ext uri="{FF2B5EF4-FFF2-40B4-BE49-F238E27FC236}">
                      <a16:creationId xmlns:a16="http://schemas.microsoft.com/office/drawing/2014/main" id="{774A886E-1C5B-9EE2-FEE7-9FDAFC02DF35}"/>
                    </a:ext>
                  </a:extLst>
                </p:cNvPr>
                <p:cNvSpPr txBox="1"/>
                <p:nvPr/>
              </p:nvSpPr>
              <p:spPr>
                <a:xfrm>
                  <a:off x="5087215" y="3746115"/>
                  <a:ext cx="608382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24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185" name="TextBox 2184">
                  <a:extLst>
                    <a:ext uri="{FF2B5EF4-FFF2-40B4-BE49-F238E27FC236}">
                      <a16:creationId xmlns:a16="http://schemas.microsoft.com/office/drawing/2014/main" id="{774A886E-1C5B-9EE2-FEE7-9FDAFC02DF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7215" y="3746115"/>
                  <a:ext cx="608382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9" name="TextBox 2188">
                  <a:extLst>
                    <a:ext uri="{FF2B5EF4-FFF2-40B4-BE49-F238E27FC236}">
                      <a16:creationId xmlns:a16="http://schemas.microsoft.com/office/drawing/2014/main" id="{4B49CD5E-ABF8-3DC8-FFF2-D9712A38ED92}"/>
                    </a:ext>
                  </a:extLst>
                </p:cNvPr>
                <p:cNvSpPr txBox="1"/>
                <p:nvPr/>
              </p:nvSpPr>
              <p:spPr>
                <a:xfrm>
                  <a:off x="5534572" y="3892063"/>
                  <a:ext cx="58406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23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189" name="TextBox 2188">
                  <a:extLst>
                    <a:ext uri="{FF2B5EF4-FFF2-40B4-BE49-F238E27FC236}">
                      <a16:creationId xmlns:a16="http://schemas.microsoft.com/office/drawing/2014/main" id="{4B49CD5E-ABF8-3DC8-FFF2-D9712A38ED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4572" y="3892063"/>
                  <a:ext cx="584065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7">
                <a:extLst>
                  <a:ext uri="{FF2B5EF4-FFF2-40B4-BE49-F238E27FC236}">
                    <a16:creationId xmlns:a16="http://schemas.microsoft.com/office/drawing/2014/main" id="{D3D611F9-6103-AAE5-37F8-C66FEB5F48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4005235"/>
                  </p:ext>
                </p:extLst>
              </p:nvPr>
            </p:nvGraphicFramePr>
            <p:xfrm>
              <a:off x="4938557" y="985001"/>
              <a:ext cx="2273215" cy="1854200"/>
            </p:xfrm>
            <a:graphic>
              <a:graphicData uri="http://schemas.openxmlformats.org/drawingml/2006/table">
                <a:tbl>
                  <a:tblPr firstRow="1" bandRow="1">
                    <a:tableStyleId>{233F4942-8BC9-4261-96EE-7267397B98E8}</a:tableStyleId>
                  </a:tblPr>
                  <a:tblGrid>
                    <a:gridCol w="454643">
                      <a:extLst>
                        <a:ext uri="{9D8B030D-6E8A-4147-A177-3AD203B41FA5}">
                          <a16:colId xmlns:a16="http://schemas.microsoft.com/office/drawing/2014/main" val="3095994200"/>
                        </a:ext>
                      </a:extLst>
                    </a:gridCol>
                    <a:gridCol w="454643">
                      <a:extLst>
                        <a:ext uri="{9D8B030D-6E8A-4147-A177-3AD203B41FA5}">
                          <a16:colId xmlns:a16="http://schemas.microsoft.com/office/drawing/2014/main" val="1977563365"/>
                        </a:ext>
                      </a:extLst>
                    </a:gridCol>
                    <a:gridCol w="454643">
                      <a:extLst>
                        <a:ext uri="{9D8B030D-6E8A-4147-A177-3AD203B41FA5}">
                          <a16:colId xmlns:a16="http://schemas.microsoft.com/office/drawing/2014/main" val="2030447292"/>
                        </a:ext>
                      </a:extLst>
                    </a:gridCol>
                    <a:gridCol w="454643">
                      <a:extLst>
                        <a:ext uri="{9D8B030D-6E8A-4147-A177-3AD203B41FA5}">
                          <a16:colId xmlns:a16="http://schemas.microsoft.com/office/drawing/2014/main" val="1064439246"/>
                        </a:ext>
                      </a:extLst>
                    </a:gridCol>
                    <a:gridCol w="454643">
                      <a:extLst>
                        <a:ext uri="{9D8B030D-6E8A-4147-A177-3AD203B41FA5}">
                          <a16:colId xmlns:a16="http://schemas.microsoft.com/office/drawing/2014/main" val="9249373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67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41817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43361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97606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59506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7">
                <a:extLst>
                  <a:ext uri="{FF2B5EF4-FFF2-40B4-BE49-F238E27FC236}">
                    <a16:creationId xmlns:a16="http://schemas.microsoft.com/office/drawing/2014/main" id="{D3D611F9-6103-AAE5-37F8-C66FEB5F48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4005235"/>
                  </p:ext>
                </p:extLst>
              </p:nvPr>
            </p:nvGraphicFramePr>
            <p:xfrm>
              <a:off x="4938557" y="985001"/>
              <a:ext cx="2273215" cy="1854200"/>
            </p:xfrm>
            <a:graphic>
              <a:graphicData uri="http://schemas.openxmlformats.org/drawingml/2006/table">
                <a:tbl>
                  <a:tblPr firstRow="1" bandRow="1">
                    <a:tableStyleId>{233F4942-8BC9-4261-96EE-7267397B98E8}</a:tableStyleId>
                  </a:tblPr>
                  <a:tblGrid>
                    <a:gridCol w="454643">
                      <a:extLst>
                        <a:ext uri="{9D8B030D-6E8A-4147-A177-3AD203B41FA5}">
                          <a16:colId xmlns:a16="http://schemas.microsoft.com/office/drawing/2014/main" val="3095994200"/>
                        </a:ext>
                      </a:extLst>
                    </a:gridCol>
                    <a:gridCol w="454643">
                      <a:extLst>
                        <a:ext uri="{9D8B030D-6E8A-4147-A177-3AD203B41FA5}">
                          <a16:colId xmlns:a16="http://schemas.microsoft.com/office/drawing/2014/main" val="1977563365"/>
                        </a:ext>
                      </a:extLst>
                    </a:gridCol>
                    <a:gridCol w="454643">
                      <a:extLst>
                        <a:ext uri="{9D8B030D-6E8A-4147-A177-3AD203B41FA5}">
                          <a16:colId xmlns:a16="http://schemas.microsoft.com/office/drawing/2014/main" val="2030447292"/>
                        </a:ext>
                      </a:extLst>
                    </a:gridCol>
                    <a:gridCol w="454643">
                      <a:extLst>
                        <a:ext uri="{9D8B030D-6E8A-4147-A177-3AD203B41FA5}">
                          <a16:colId xmlns:a16="http://schemas.microsoft.com/office/drawing/2014/main" val="1064439246"/>
                        </a:ext>
                      </a:extLst>
                    </a:gridCol>
                    <a:gridCol w="454643">
                      <a:extLst>
                        <a:ext uri="{9D8B030D-6E8A-4147-A177-3AD203B41FA5}">
                          <a16:colId xmlns:a16="http://schemas.microsoft.com/office/drawing/2014/main" val="9249373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67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01333" t="-101639" r="-301333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41817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204054" t="-201639" r="-205405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43361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300000" t="-301639" r="-102667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97606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400000" t="-401639" r="-2667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59506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3A5F733-8EC6-7B87-4B5D-9765BB797623}"/>
              </a:ext>
            </a:extLst>
          </p:cNvPr>
          <p:cNvSpPr txBox="1"/>
          <p:nvPr/>
        </p:nvSpPr>
        <p:spPr>
          <a:xfrm>
            <a:off x="1164431" y="3125667"/>
            <a:ext cx="3432741" cy="11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F564A8-2FD4-9535-4889-9C6F0D183CC4}"/>
                  </a:ext>
                </a:extLst>
              </p:cNvPr>
              <p:cNvSpPr txBox="1"/>
              <p:nvPr/>
            </p:nvSpPr>
            <p:spPr>
              <a:xfrm>
                <a:off x="1438974" y="1183948"/>
                <a:ext cx="2644830" cy="1380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40404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solidFill>
                                <a:srgbClr val="40404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         </m:t>
                          </m:r>
                          <m:r>
                            <a:rPr lang="en-US" sz="1400" b="1" i="1">
                              <a:solidFill>
                                <a:srgbClr val="40404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400" b="1" i="1">
                              <a:solidFill>
                                <a:srgbClr val="40404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400" b="1" i="1">
                          <a:solidFill>
                            <a:srgbClr val="40404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400" b="1" i="1">
                              <a:solidFill>
                                <a:srgbClr val="40404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400" b="1" i="1">
                              <a:solidFill>
                                <a:srgbClr val="40404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{</m:t>
                          </m:r>
                          <m:r>
                            <a:rPr lang="en-US" sz="1400" b="1" i="1">
                              <a:solidFill>
                                <a:srgbClr val="40404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𝒋</m:t>
                          </m:r>
                          <m:r>
                            <a:rPr lang="en-US" sz="1400" b="1" i="1">
                              <a:solidFill>
                                <a:srgbClr val="40404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|(</m:t>
                          </m:r>
                          <m:r>
                            <a:rPr lang="en-US" sz="1400" b="1" i="1">
                              <a:solidFill>
                                <a:srgbClr val="40404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𝒊</m:t>
                          </m:r>
                          <m:r>
                            <a:rPr lang="en-US" sz="1400" b="1" i="1">
                              <a:solidFill>
                                <a:srgbClr val="40404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400" b="1" i="1">
                              <a:solidFill>
                                <a:srgbClr val="40404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𝒋</m:t>
                          </m:r>
                          <m:r>
                            <a:rPr lang="en-US" sz="1400" b="1" i="1">
                              <a:solidFill>
                                <a:srgbClr val="40404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)∈</m:t>
                          </m:r>
                          <m:r>
                            <a:rPr lang="en-US" sz="1400" b="1" i="1">
                              <a:solidFill>
                                <a:srgbClr val="40404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𝑬</m:t>
                          </m:r>
                          <m:r>
                            <a:rPr lang="en-US" sz="1400" b="1" i="1">
                              <a:solidFill>
                                <a:srgbClr val="40404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}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b="1" i="1">
                                  <a:solidFill>
                                    <a:srgbClr val="40404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rgbClr val="40404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1400" b="1" i="1">
                                  <a:solidFill>
                                    <a:srgbClr val="40404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𝒊𝒋</m:t>
                              </m:r>
                            </m:sub>
                          </m:sSub>
                          <m:r>
                            <a:rPr lang="en-US" sz="1400" b="1" i="1">
                              <a:solidFill>
                                <a:srgbClr val="40404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   </m:t>
                          </m:r>
                        </m:e>
                      </m:nary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b="0"/>
              </a:p>
              <a:p>
                <a:r>
                  <a:rPr 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         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</m:oMath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F564A8-2FD4-9535-4889-9C6F0D183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974" y="1183948"/>
                <a:ext cx="2644830" cy="1380571"/>
              </a:xfrm>
              <a:prstGeom prst="rect">
                <a:avLst/>
              </a:prstGeom>
              <a:blipFill>
                <a:blip r:embed="rId9"/>
                <a:stretch>
                  <a:fillRect t="-55066" b="-14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0313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latin typeface="Segoe UI Black"/>
              </a:rPr>
              <a:t>Laplacian Matrix</a:t>
            </a:r>
            <a:endParaRPr lang="e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DF7034-A002-AA94-4E31-561117D0E3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38</a:t>
            </a:fld>
            <a:endParaRPr lang="en-US"/>
          </a:p>
        </p:txBody>
      </p:sp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D1D234F5-ECBC-A016-0932-646BF6868055}"/>
              </a:ext>
            </a:extLst>
          </p:cNvPr>
          <p:cNvSpPr txBox="1"/>
          <p:nvPr/>
        </p:nvSpPr>
        <p:spPr>
          <a:xfrm>
            <a:off x="5113315" y="2153287"/>
            <a:ext cx="3408740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Properties: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Always have the eigenvector </a:t>
            </a:r>
            <a:r>
              <a:rPr lang="vi-VN"/>
              <a:t>(1,1,…,1)</a:t>
            </a:r>
            <a:r>
              <a:rPr lang="en-US"/>
              <a:t> with eigenvalue</a:t>
            </a:r>
            <a:r>
              <a:rPr lang="vi-VN"/>
              <a:t>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number of eigenvalue equals to 0 is the number of connected components of the graph</a:t>
            </a:r>
            <a:r>
              <a:rPr lang="vi-VN"/>
              <a:t>(</a:t>
            </a:r>
            <a:r>
              <a:rPr lang="vi-VN" b="1"/>
              <a:t>Kirchhoff</a:t>
            </a:r>
            <a:r>
              <a:rPr lang="en-US" b="1"/>
              <a:t> theory </a:t>
            </a:r>
            <a:r>
              <a:rPr lang="vi-VN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C5BA66-2890-7FAF-6D73-42D369163068}"/>
                  </a:ext>
                </a:extLst>
              </p:cNvPr>
              <p:cNvSpPr txBox="1"/>
              <p:nvPr/>
            </p:nvSpPr>
            <p:spPr>
              <a:xfrm>
                <a:off x="529693" y="1280135"/>
                <a:ext cx="4583622" cy="890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&amp;−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𝑎𝑛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𝑒𝑑𝑔𝑒</m:t>
                              </m:r>
                            </m:e>
                            <m:e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&amp;0 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𝑡h𝑒𝑟𝑒</m:t>
                              </m:r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𝑛𝑜</m:t>
                              </m:r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𝑒𝑑𝑔𝑒</m:t>
                              </m:r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𝑏𝑒𝑡𝑤𝑒𝑒𝑛</m:t>
                              </m:r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C5BA66-2890-7FAF-6D73-42D369163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93" y="1280135"/>
                <a:ext cx="4583622" cy="8900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Hộp Văn bản 19">
            <a:extLst>
              <a:ext uri="{FF2B5EF4-FFF2-40B4-BE49-F238E27FC236}">
                <a16:creationId xmlns:a16="http://schemas.microsoft.com/office/drawing/2014/main" id="{0EF0054F-1664-D869-3E87-A7EDA44EDA2D}"/>
              </a:ext>
            </a:extLst>
          </p:cNvPr>
          <p:cNvSpPr txBox="1"/>
          <p:nvPr/>
        </p:nvSpPr>
        <p:spPr>
          <a:xfrm>
            <a:off x="1847504" y="4207176"/>
            <a:ext cx="166525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Laplacian matrix</a:t>
            </a:r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7">
                <a:extLst>
                  <a:ext uri="{FF2B5EF4-FFF2-40B4-BE49-F238E27FC236}">
                    <a16:creationId xmlns:a16="http://schemas.microsoft.com/office/drawing/2014/main" id="{CC687DC1-153B-F11E-3478-A0AE9BD4D6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4624130"/>
                  </p:ext>
                </p:extLst>
              </p:nvPr>
            </p:nvGraphicFramePr>
            <p:xfrm>
              <a:off x="1270025" y="2338526"/>
              <a:ext cx="2601275" cy="1854200"/>
            </p:xfrm>
            <a:graphic>
              <a:graphicData uri="http://schemas.openxmlformats.org/drawingml/2006/table">
                <a:tbl>
                  <a:tblPr firstRow="1" bandRow="1">
                    <a:tableStyleId>{233F4942-8BC9-4261-96EE-7267397B98E8}</a:tableStyleId>
                  </a:tblPr>
                  <a:tblGrid>
                    <a:gridCol w="520255">
                      <a:extLst>
                        <a:ext uri="{9D8B030D-6E8A-4147-A177-3AD203B41FA5}">
                          <a16:colId xmlns:a16="http://schemas.microsoft.com/office/drawing/2014/main" val="3095994200"/>
                        </a:ext>
                      </a:extLst>
                    </a:gridCol>
                    <a:gridCol w="520255">
                      <a:extLst>
                        <a:ext uri="{9D8B030D-6E8A-4147-A177-3AD203B41FA5}">
                          <a16:colId xmlns:a16="http://schemas.microsoft.com/office/drawing/2014/main" val="1977563365"/>
                        </a:ext>
                      </a:extLst>
                    </a:gridCol>
                    <a:gridCol w="520255">
                      <a:extLst>
                        <a:ext uri="{9D8B030D-6E8A-4147-A177-3AD203B41FA5}">
                          <a16:colId xmlns:a16="http://schemas.microsoft.com/office/drawing/2014/main" val="2030447292"/>
                        </a:ext>
                      </a:extLst>
                    </a:gridCol>
                    <a:gridCol w="520255">
                      <a:extLst>
                        <a:ext uri="{9D8B030D-6E8A-4147-A177-3AD203B41FA5}">
                          <a16:colId xmlns:a16="http://schemas.microsoft.com/office/drawing/2014/main" val="1064439246"/>
                        </a:ext>
                      </a:extLst>
                    </a:gridCol>
                    <a:gridCol w="520255">
                      <a:extLst>
                        <a:ext uri="{9D8B030D-6E8A-4147-A177-3AD203B41FA5}">
                          <a16:colId xmlns:a16="http://schemas.microsoft.com/office/drawing/2014/main" val="9249373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67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41817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43361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97606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59506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7">
                <a:extLst>
                  <a:ext uri="{FF2B5EF4-FFF2-40B4-BE49-F238E27FC236}">
                    <a16:creationId xmlns:a16="http://schemas.microsoft.com/office/drawing/2014/main" id="{CC687DC1-153B-F11E-3478-A0AE9BD4D6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4624130"/>
                  </p:ext>
                </p:extLst>
              </p:nvPr>
            </p:nvGraphicFramePr>
            <p:xfrm>
              <a:off x="1270025" y="2338526"/>
              <a:ext cx="2601275" cy="1854200"/>
            </p:xfrm>
            <a:graphic>
              <a:graphicData uri="http://schemas.openxmlformats.org/drawingml/2006/table">
                <a:tbl>
                  <a:tblPr firstRow="1" bandRow="1">
                    <a:tableStyleId>{233F4942-8BC9-4261-96EE-7267397B98E8}</a:tableStyleId>
                  </a:tblPr>
                  <a:tblGrid>
                    <a:gridCol w="520255">
                      <a:extLst>
                        <a:ext uri="{9D8B030D-6E8A-4147-A177-3AD203B41FA5}">
                          <a16:colId xmlns:a16="http://schemas.microsoft.com/office/drawing/2014/main" val="3095994200"/>
                        </a:ext>
                      </a:extLst>
                    </a:gridCol>
                    <a:gridCol w="520255">
                      <a:extLst>
                        <a:ext uri="{9D8B030D-6E8A-4147-A177-3AD203B41FA5}">
                          <a16:colId xmlns:a16="http://schemas.microsoft.com/office/drawing/2014/main" val="1977563365"/>
                        </a:ext>
                      </a:extLst>
                    </a:gridCol>
                    <a:gridCol w="520255">
                      <a:extLst>
                        <a:ext uri="{9D8B030D-6E8A-4147-A177-3AD203B41FA5}">
                          <a16:colId xmlns:a16="http://schemas.microsoft.com/office/drawing/2014/main" val="2030447292"/>
                        </a:ext>
                      </a:extLst>
                    </a:gridCol>
                    <a:gridCol w="520255">
                      <a:extLst>
                        <a:ext uri="{9D8B030D-6E8A-4147-A177-3AD203B41FA5}">
                          <a16:colId xmlns:a16="http://schemas.microsoft.com/office/drawing/2014/main" val="1064439246"/>
                        </a:ext>
                      </a:extLst>
                    </a:gridCol>
                    <a:gridCol w="520255">
                      <a:extLst>
                        <a:ext uri="{9D8B030D-6E8A-4147-A177-3AD203B41FA5}">
                          <a16:colId xmlns:a16="http://schemas.microsoft.com/office/drawing/2014/main" val="9249373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671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353" t="-101639" r="-304706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000" t="-101639" r="-201163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3529" t="-101639" r="-10352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41817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353" t="-201639" r="-304706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000" t="-201639" r="-201163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3529" t="-201639" r="-10352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8837" t="-201639" r="-2326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3361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353" t="-301639" r="-304706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000" t="-301639" r="-201163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3529" t="-301639" r="-10352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97606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000" t="-401639" r="-201163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8837" t="-401639" r="-2326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595066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69142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DF7034-A002-AA94-4E31-561117D0E3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39</a:t>
            </a:fld>
            <a:endParaRPr lang="en-US"/>
          </a:p>
        </p:txBody>
      </p:sp>
      <p:sp>
        <p:nvSpPr>
          <p:cNvPr id="4" name="Tiêu đề 3">
            <a:extLst>
              <a:ext uri="{FF2B5EF4-FFF2-40B4-BE49-F238E27FC236}">
                <a16:creationId xmlns:a16="http://schemas.microsoft.com/office/drawing/2014/main" id="{E6217664-CA72-50B7-2B34-E7EB3CD8B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latin typeface="Segoe UI Black"/>
              </a:rPr>
              <a:t>Property</a:t>
            </a:r>
            <a:endParaRPr lang="vi-VN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70D796E2-B75F-252D-C90C-14CC43C5D177}"/>
              </a:ext>
            </a:extLst>
          </p:cNvPr>
          <p:cNvSpPr txBox="1"/>
          <p:nvPr/>
        </p:nvSpPr>
        <p:spPr>
          <a:xfrm>
            <a:off x="925670" y="2676390"/>
            <a:ext cx="19115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00">
                <a:latin typeface="Cambria Math" panose="02040503050406030204" pitchFamily="18" charset="0"/>
                <a:ea typeface="Cambria Math" panose="02040503050406030204" pitchFamily="18" charset="0"/>
              </a:rPr>
              <a:t>Proof: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482BE3-D309-1FA0-ADC1-EE6408FDB7D7}"/>
                  </a:ext>
                </a:extLst>
              </p:cNvPr>
              <p:cNvSpPr txBox="1"/>
              <p:nvPr/>
            </p:nvSpPr>
            <p:spPr>
              <a:xfrm>
                <a:off x="1187609" y="1426532"/>
                <a:ext cx="7068976" cy="965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lphaLcParenR"/>
                </a:pPr>
                <a:r>
                  <a:rPr lang="en-US" sz="1800">
                    <a:latin typeface="+mn-lt"/>
                    <a:ea typeface="Cambria Math" panose="02040503050406030204" pitchFamily="18" charset="0"/>
                  </a:rPr>
                  <a:t>All eigenvalues are not negative: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…≤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>
                  <a:latin typeface="+mn-lt"/>
                  <a:ea typeface="Cambria Math" panose="02040503050406030204" pitchFamily="18" charset="0"/>
                </a:endParaRPr>
              </a:p>
              <a:p>
                <a:pPr marL="342900" indent="-342900">
                  <a:buFont typeface="+mj-lt"/>
                  <a:buAutoNum type="alphaLcParenR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Lx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ij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ij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  <m: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≥0</m:t>
                        </m:r>
                      </m:e>
                    </m:nary>
                  </m:oMath>
                </a14:m>
                <a:r>
                  <a:rPr 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800">
                    <a:latin typeface="+mn-lt"/>
                    <a:ea typeface="Cambria Math" panose="02040503050406030204" pitchFamily="18" charset="0"/>
                  </a:rPr>
                  <a:t>, with any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>
                  <a:latin typeface="+mn-lt"/>
                  <a:ea typeface="Cambria Math" panose="02040503050406030204" pitchFamily="18" charset="0"/>
                </a:endParaRPr>
              </a:p>
              <a:p>
                <a:pPr marL="342900" indent="-34290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can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vi-VN" sz="18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be</m:t>
                    </m:r>
                    <m:r>
                      <a:rPr lang="vi-VN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written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as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</m:oMath>
                </a14:m>
                <a:endParaRPr lang="en-US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482BE3-D309-1FA0-ADC1-EE6408FDB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09" y="1426532"/>
                <a:ext cx="7068976" cy="965521"/>
              </a:xfrm>
              <a:prstGeom prst="rect">
                <a:avLst/>
              </a:prstGeom>
              <a:blipFill>
                <a:blip r:embed="rId3"/>
                <a:stretch>
                  <a:fillRect l="-690" t="-16456" b="-39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823EBA-C580-7012-6A27-A10179766D23}"/>
                  </a:ext>
                </a:extLst>
              </p:cNvPr>
              <p:cNvSpPr txBox="1"/>
              <p:nvPr/>
            </p:nvSpPr>
            <p:spPr>
              <a:xfrm>
                <a:off x="466992" y="3210535"/>
                <a:ext cx="6305283" cy="933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0"/>
                  <a:t>  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                    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𝑁𝑥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𝑁𝑥</m:t>
                            </m:r>
                          </m:e>
                        </m:d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𝑁𝑥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1800" b="0" i="1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           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l-GR" sz="1800" b="0" i="1" smtClean="0">
                          <a:latin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sz="1800" i="1">
                          <a:latin typeface="Cambria Math" panose="02040503050406030204" pitchFamily="18" charset="0"/>
                        </a:rPr>
                        <m:t>λ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Lx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≥0⇒</m:t>
                      </m:r>
                      <m:r>
                        <m:rPr>
                          <m:sty m:val="p"/>
                        </m:rPr>
                        <a:rPr lang="el-GR" sz="1800" i="1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1800" b="0" i="1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𝑢𝑠𝑖𝑛𝑔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𝑰𝒏𝒄𝒊𝒅𝒆𝒏𝒄𝒆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𝒎𝒂𝒕𝒓𝒊𝒙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b="1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823EBA-C580-7012-6A27-A10179766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92" y="3210535"/>
                <a:ext cx="6305283" cy="933204"/>
              </a:xfrm>
              <a:prstGeom prst="rect">
                <a:avLst/>
              </a:prstGeom>
              <a:blipFill>
                <a:blip r:embed="rId4"/>
                <a:stretch>
                  <a:fillRect b="-4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4189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703929" y="2510113"/>
            <a:ext cx="3503341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>
                <a:latin typeface="Segoe UI Black" panose="020B0A02040204020203" pitchFamily="34" charset="0"/>
                <a:ea typeface="Segoe UI Black" panose="020B0A02040204020203" pitchFamily="34" charset="0"/>
              </a:rPr>
              <a:t>Abstract</a:t>
            </a: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DC7931-C0EA-29B3-E18F-CB98BB6FFA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E750867-DD13-3A75-C8B6-A984E8E581F7}"/>
              </a:ext>
            </a:extLst>
          </p:cNvPr>
          <p:cNvSpPr txBox="1">
            <a:spLocks/>
          </p:cNvSpPr>
          <p:nvPr/>
        </p:nvSpPr>
        <p:spPr>
          <a:xfrm>
            <a:off x="3006870" y="5353811"/>
            <a:ext cx="320040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vi-VN">
                <a:latin typeface="Segoe UI Black" panose="020B0A02040204020203" pitchFamily="34" charset="0"/>
                <a:ea typeface="Segoe UI Black" panose="020B0A02040204020203" pitchFamily="34" charset="0"/>
              </a:rPr>
              <a:t>Reason for writing</a:t>
            </a:r>
            <a:endParaRPr lang="en-US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latin typeface="Segoe UI Black"/>
              </a:rPr>
              <a:t>Optimize problem</a:t>
            </a:r>
            <a:endParaRPr lang="en" err="1">
              <a:latin typeface="Segoe UI Black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DF7034-A002-AA94-4E31-561117D0E3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40</a:t>
            </a:fld>
            <a:endParaRPr lang="en-US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482C3070-B2C3-DB1F-5C05-AD4238CF36E5}"/>
              </a:ext>
            </a:extLst>
          </p:cNvPr>
          <p:cNvSpPr txBox="1"/>
          <p:nvPr/>
        </p:nvSpPr>
        <p:spPr>
          <a:xfrm>
            <a:off x="412527" y="1511255"/>
            <a:ext cx="439880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C986E303-74BA-1A99-164A-79F1EA9C0773}"/>
              </a:ext>
            </a:extLst>
          </p:cNvPr>
          <p:cNvSpPr txBox="1"/>
          <p:nvPr/>
        </p:nvSpPr>
        <p:spPr>
          <a:xfrm>
            <a:off x="1489120" y="1720536"/>
            <a:ext cx="1984016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vi-VN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931586B6-0FA4-00F6-E84E-84F3A72A59F9}"/>
              </a:ext>
            </a:extLst>
          </p:cNvPr>
          <p:cNvSpPr txBox="1"/>
          <p:nvPr/>
        </p:nvSpPr>
        <p:spPr>
          <a:xfrm>
            <a:off x="885423" y="2354419"/>
            <a:ext cx="172643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Which is</a:t>
            </a:r>
            <a:r>
              <a:rPr lang="vi-VN"/>
              <a:t>:</a:t>
            </a: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499A4DD9-C8E6-D614-35E1-8FF2E5AA8C36}"/>
              </a:ext>
            </a:extLst>
          </p:cNvPr>
          <p:cNvSpPr txBox="1"/>
          <p:nvPr/>
        </p:nvSpPr>
        <p:spPr>
          <a:xfrm>
            <a:off x="553389" y="2123001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B9BB10-AA7C-B3BB-AA03-B5DE1C6C217C}"/>
                  </a:ext>
                </a:extLst>
              </p:cNvPr>
              <p:cNvSpPr txBox="1"/>
              <p:nvPr/>
            </p:nvSpPr>
            <p:spPr>
              <a:xfrm>
                <a:off x="2970435" y="1237510"/>
                <a:ext cx="3158587" cy="8449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𝒎𝒊</m:t>
                      </m:r>
                      <m:func>
                        <m:func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fName>
                        <m:e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𝑳𝒙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400" b="1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B9BB10-AA7C-B3BB-AA03-B5DE1C6C2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435" y="1237510"/>
                <a:ext cx="3158587" cy="8449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D58AB24F-5DF7-2695-12DC-186C77BA0523}"/>
              </a:ext>
            </a:extLst>
          </p:cNvPr>
          <p:cNvSpPr txBox="1"/>
          <p:nvPr/>
        </p:nvSpPr>
        <p:spPr>
          <a:xfrm>
            <a:off x="865299" y="3521566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30FFC2-3D1D-C761-B31A-E0A6371EF778}"/>
                  </a:ext>
                </a:extLst>
              </p:cNvPr>
              <p:cNvSpPr txBox="1"/>
              <p:nvPr/>
            </p:nvSpPr>
            <p:spPr>
              <a:xfrm>
                <a:off x="1928813" y="2291766"/>
                <a:ext cx="6006300" cy="1867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𝐿𝑥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limLoc m:val="undOvr"/>
                                      <m:supHide m:val="on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)∈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𝐸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=</m:t>
                                      </m:r>
                                      <m:nary>
                                        <m:naryPr>
                                          <m:chr m:val="∑"/>
                                          <m:limLoc m:val="undOvr"/>
                                          <m:supHide m:val="on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)∈</m:t>
                                          </m:r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  <m:sup/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8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Calibri" panose="020F050202020403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8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Calibri" panose="020F050202020403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8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Calibri" panose="020F050202020403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8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Calibri" panose="020F050202020403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8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Calibri" panose="020F050202020403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8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Calibri" panose="020F050202020403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nary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18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30FFC2-3D1D-C761-B31A-E0A6371EF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813" y="2291766"/>
                <a:ext cx="6006300" cy="1867499"/>
              </a:xfrm>
              <a:prstGeom prst="rect">
                <a:avLst/>
              </a:prstGeom>
              <a:blipFill>
                <a:blip r:embed="rId4"/>
                <a:stretch>
                  <a:fillRect l="-3651" t="-38562" b="-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BA1723-4730-BE70-9C2B-E5DEFC88E718}"/>
                  </a:ext>
                </a:extLst>
              </p:cNvPr>
              <p:cNvSpPr txBox="1"/>
              <p:nvPr/>
            </p:nvSpPr>
            <p:spPr>
              <a:xfrm>
                <a:off x="1748642" y="4049516"/>
                <a:ext cx="5657850" cy="638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Node</m:t>
                      </m:r>
                      <m: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has</m:t>
                      </m:r>
                      <m: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degree</m:t>
                      </m:r>
                      <m: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So</m:t>
                      </m:r>
                      <m: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value</m:t>
                      </m:r>
                      <m: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  <m:sup>
                          <m:r>
                            <a:rPr lang="en-US" sz="1600" b="0" i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needs</m:t>
                      </m:r>
                      <m: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be</m:t>
                      </m:r>
                      <m: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summed</m:t>
                      </m:r>
                      <m: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up</m:t>
                      </m:r>
                      <m: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times</m:t>
                      </m:r>
                      <m:r>
                        <a:rPr lang="en-US" sz="16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𝐵𝑢𝑡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𝑒𝑎𝑐h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𝑒𝑑𝑔𝑒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h𝑎𝑠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𝑡𝑤𝑜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𝑒𝑛𝑑𝑝𝑜𝑖𝑛𝑡𝑠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𝑠𝑜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𝑛𝑒𝑒𝑑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6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BA1723-4730-BE70-9C2B-E5DEFC88E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642" y="4049516"/>
                <a:ext cx="5657850" cy="638060"/>
              </a:xfrm>
              <a:prstGeom prst="rect">
                <a:avLst/>
              </a:prstGeom>
              <a:blipFill>
                <a:blip r:embed="rId5"/>
                <a:stretch>
                  <a:fillRect r="-2802" b="-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1438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latin typeface="Segoe UI Black"/>
              </a:rPr>
              <a:t>Optimize problem</a:t>
            </a:r>
            <a:endParaRPr lang="en" err="1">
              <a:latin typeface="Segoe UI Black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DF7034-A002-AA94-4E31-561117D0E3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41</a:t>
            </a:fld>
            <a:endParaRPr lang="en-US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482C3070-B2C3-DB1F-5C05-AD4238CF36E5}"/>
              </a:ext>
            </a:extLst>
          </p:cNvPr>
          <p:cNvSpPr txBox="1"/>
          <p:nvPr/>
        </p:nvSpPr>
        <p:spPr>
          <a:xfrm>
            <a:off x="412527" y="1511255"/>
            <a:ext cx="439880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C986E303-74BA-1A99-164A-79F1EA9C0773}"/>
              </a:ext>
            </a:extLst>
          </p:cNvPr>
          <p:cNvSpPr txBox="1"/>
          <p:nvPr/>
        </p:nvSpPr>
        <p:spPr>
          <a:xfrm>
            <a:off x="1489120" y="1720536"/>
            <a:ext cx="1984016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vi-VN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931586B6-0FA4-00F6-E84E-84F3A72A59F9}"/>
              </a:ext>
            </a:extLst>
          </p:cNvPr>
          <p:cNvSpPr txBox="1"/>
          <p:nvPr/>
        </p:nvSpPr>
        <p:spPr>
          <a:xfrm>
            <a:off x="1567669" y="1283863"/>
            <a:ext cx="6008662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/>
              <a:t>Beside </a:t>
            </a:r>
            <a:r>
              <a:rPr lang="vi-VN" sz="1600" b="1"/>
              <a:t>:</a:t>
            </a:r>
          </a:p>
          <a:p>
            <a:r>
              <a:rPr lang="en-US"/>
              <a:t>	</a:t>
            </a:r>
            <a:r>
              <a:rPr lang="vi-VN"/>
              <a:t>x </a:t>
            </a:r>
            <a:r>
              <a:rPr lang="en-US"/>
              <a:t>is a unit vector</a:t>
            </a:r>
            <a:r>
              <a:rPr lang="vi-VN"/>
              <a:t>: </a:t>
            </a:r>
          </a:p>
          <a:p>
            <a:endParaRPr lang="vi-VN"/>
          </a:p>
          <a:p>
            <a:r>
              <a:rPr lang="en-US"/>
              <a:t>	</a:t>
            </a:r>
            <a:r>
              <a:rPr lang="vi-VN"/>
              <a:t>x </a:t>
            </a:r>
            <a:r>
              <a:rPr lang="en-US"/>
              <a:t>orthogonal</a:t>
            </a:r>
            <a:r>
              <a:rPr lang="vi-VN"/>
              <a:t> </a:t>
            </a:r>
            <a:r>
              <a:rPr lang="en-US"/>
              <a:t>with first</a:t>
            </a:r>
            <a:r>
              <a:rPr lang="vi-VN"/>
              <a:t> </a:t>
            </a:r>
            <a:r>
              <a:rPr lang="en-US"/>
              <a:t>eigen</a:t>
            </a:r>
            <a:r>
              <a:rPr lang="vi-VN"/>
              <a:t>vector (1,1,…,1) : 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0157A455-CE05-310E-0377-0146138E205A}"/>
              </a:ext>
            </a:extLst>
          </p:cNvPr>
          <p:cNvSpPr txBox="1"/>
          <p:nvPr/>
        </p:nvSpPr>
        <p:spPr>
          <a:xfrm>
            <a:off x="1066532" y="2656267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vi-VN"/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499A4DD9-C8E6-D614-35E1-8FF2E5AA8C36}"/>
              </a:ext>
            </a:extLst>
          </p:cNvPr>
          <p:cNvSpPr txBox="1"/>
          <p:nvPr/>
        </p:nvSpPr>
        <p:spPr>
          <a:xfrm>
            <a:off x="553389" y="2123001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Hộp Văn bản 12">
                <a:extLst>
                  <a:ext uri="{FF2B5EF4-FFF2-40B4-BE49-F238E27FC236}">
                    <a16:creationId xmlns:a16="http://schemas.microsoft.com/office/drawing/2014/main" id="{FB4E56A6-BEBD-524B-D122-E6B9B8A5BAE2}"/>
                  </a:ext>
                </a:extLst>
              </p:cNvPr>
              <p:cNvSpPr txBox="1"/>
              <p:nvPr/>
            </p:nvSpPr>
            <p:spPr>
              <a:xfrm>
                <a:off x="2713015" y="2575428"/>
                <a:ext cx="3717970" cy="33855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𝐼𝑓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0=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≤…≤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vi-VN" sz="1600"/>
              </a:p>
            </p:txBody>
          </p:sp>
        </mc:Choice>
        <mc:Fallback xmlns="">
          <p:sp>
            <p:nvSpPr>
              <p:cNvPr id="13" name="Hộp Văn bản 12">
                <a:extLst>
                  <a:ext uri="{FF2B5EF4-FFF2-40B4-BE49-F238E27FC236}">
                    <a16:creationId xmlns:a16="http://schemas.microsoft.com/office/drawing/2014/main" id="{FB4E56A6-BEBD-524B-D122-E6B9B8A5B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3015" y="2575428"/>
                <a:ext cx="3717970" cy="338554"/>
              </a:xfrm>
              <a:prstGeom prst="rect">
                <a:avLst/>
              </a:prstGeom>
              <a:blipFill>
                <a:blip r:embed="rId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371E22-5A6B-B3FC-3ABE-BD23FF4A16EE}"/>
                  </a:ext>
                </a:extLst>
              </p:cNvPr>
              <p:cNvSpPr txBox="1"/>
              <p:nvPr/>
            </p:nvSpPr>
            <p:spPr>
              <a:xfrm>
                <a:off x="2962809" y="3393986"/>
                <a:ext cx="3218382" cy="719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𝑎𝑟𝑔𝑚𝑖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sz="18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371E22-5A6B-B3FC-3ABE-BD23FF4A1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2809" y="3393986"/>
                <a:ext cx="3218382" cy="7198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657B54-295D-8679-2FE2-E36F93CAA92A}"/>
                  </a:ext>
                </a:extLst>
              </p:cNvPr>
              <p:cNvSpPr txBox="1"/>
              <p:nvPr/>
            </p:nvSpPr>
            <p:spPr>
              <a:xfrm>
                <a:off x="6252916" y="1861583"/>
                <a:ext cx="804323" cy="5228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657B54-295D-8679-2FE2-E36F93CAA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916" y="1861583"/>
                <a:ext cx="804323" cy="522835"/>
              </a:xfrm>
              <a:prstGeom prst="rect">
                <a:avLst/>
              </a:prstGeom>
              <a:blipFill>
                <a:blip r:embed="rId5"/>
                <a:stretch>
                  <a:fillRect l="-80303" t="-144186" r="-87121" b="-20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22A085-7446-FB19-CE0A-BF9F6F505334}"/>
                  </a:ext>
                </a:extLst>
              </p:cNvPr>
              <p:cNvSpPr txBox="1"/>
              <p:nvPr/>
            </p:nvSpPr>
            <p:spPr>
              <a:xfrm>
                <a:off x="4151810" y="1403725"/>
                <a:ext cx="840230" cy="5228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22A085-7446-FB19-CE0A-BF9F6F505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810" y="1403725"/>
                <a:ext cx="840230" cy="522835"/>
              </a:xfrm>
              <a:prstGeom prst="rect">
                <a:avLst/>
              </a:prstGeom>
              <a:blipFill>
                <a:blip r:embed="rId6"/>
                <a:stretch>
                  <a:fillRect l="-76087" t="-144186" r="-84058" b="-20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A153CC23-4501-0A7B-4257-DC21187CF92E}"/>
              </a:ext>
            </a:extLst>
          </p:cNvPr>
          <p:cNvSpPr txBox="1">
            <a:spLocks/>
          </p:cNvSpPr>
          <p:nvPr/>
        </p:nvSpPr>
        <p:spPr>
          <a:xfrm>
            <a:off x="1904619" y="5405818"/>
            <a:ext cx="5384555" cy="112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vi-VN" sz="4400">
                <a:latin typeface="Segoe UI Black"/>
                <a:ea typeface="Segoe UI Black"/>
              </a:rPr>
              <a:t>Clustering data</a:t>
            </a:r>
            <a:endParaRPr lang="vi-VN" sz="4400" err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248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6638F-FA1E-E308-F91C-A52DB311C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951" y="2550800"/>
            <a:ext cx="3858322" cy="804600"/>
          </a:xfrm>
        </p:spPr>
        <p:txBody>
          <a:bodyPr/>
          <a:lstStyle/>
          <a:p>
            <a:r>
              <a:rPr lang="vi-VN" err="1">
                <a:latin typeface="Segoe UI Black"/>
                <a:ea typeface="Segoe UI Black"/>
              </a:rPr>
              <a:t>Clustering</a:t>
            </a:r>
            <a:r>
              <a:rPr lang="vi-VN">
                <a:latin typeface="Segoe UI Black"/>
                <a:ea typeface="Segoe UI Black"/>
              </a:rPr>
              <a:t> </a:t>
            </a:r>
            <a:r>
              <a:rPr lang="vi-VN" err="1">
                <a:latin typeface="Segoe UI Black"/>
                <a:ea typeface="Segoe UI Black"/>
              </a:rPr>
              <a:t>data</a:t>
            </a:r>
            <a:endParaRPr lang="vi-VN" err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70B7FA-595B-0C80-D144-B5942E19F35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971800" y="1243062"/>
            <a:ext cx="2967600" cy="1069800"/>
          </a:xfrm>
        </p:spPr>
        <p:txBody>
          <a:bodyPr/>
          <a:lstStyle/>
          <a:p>
            <a:r>
              <a:rPr lang="vi-VN"/>
              <a:t>2.3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AA232-89B0-8B62-3046-8B57ADBDD5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42</a:t>
            </a:fld>
            <a:endParaRPr lang="en-US"/>
          </a:p>
        </p:txBody>
      </p:sp>
      <p:sp>
        <p:nvSpPr>
          <p:cNvPr id="4" name="Google Shape;2195;p40">
            <a:extLst>
              <a:ext uri="{FF2B5EF4-FFF2-40B4-BE49-F238E27FC236}">
                <a16:creationId xmlns:a16="http://schemas.microsoft.com/office/drawing/2014/main" id="{9B9A7FB4-09DE-F4FA-78A2-8938C93C4624}"/>
              </a:ext>
            </a:extLst>
          </p:cNvPr>
          <p:cNvSpPr txBox="1">
            <a:spLocks/>
          </p:cNvSpPr>
          <p:nvPr/>
        </p:nvSpPr>
        <p:spPr>
          <a:xfrm>
            <a:off x="1509269" y="-594300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b="1">
                <a:latin typeface="+mn-lt"/>
              </a:rPr>
              <a:t>Summarize</a:t>
            </a:r>
          </a:p>
        </p:txBody>
      </p:sp>
    </p:spTree>
    <p:extLst>
      <p:ext uri="{BB962C8B-B14F-4D97-AF65-F5344CB8AC3E}">
        <p14:creationId xmlns:p14="http://schemas.microsoft.com/office/powerpoint/2010/main" val="417086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+mn-lt"/>
              </a:rPr>
              <a:t>Summarize</a:t>
            </a:r>
          </a:p>
        </p:txBody>
      </p:sp>
      <p:sp>
        <p:nvSpPr>
          <p:cNvPr id="2197" name="Google Shape;2197;p40"/>
          <p:cNvSpPr txBox="1">
            <a:spLocks noGrp="1"/>
          </p:cNvSpPr>
          <p:nvPr>
            <p:ph type="subTitle" idx="2"/>
          </p:nvPr>
        </p:nvSpPr>
        <p:spPr>
          <a:xfrm>
            <a:off x="922528" y="1246214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Criterion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C77943-9E82-B52F-BAF0-4BAECF1DE2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5BB17D-D2B1-F29C-728E-FA0D8AE54D25}"/>
                  </a:ext>
                </a:extLst>
              </p:cNvPr>
              <p:cNvSpPr txBox="1"/>
              <p:nvPr/>
            </p:nvSpPr>
            <p:spPr>
              <a:xfrm>
                <a:off x="2033336" y="1122789"/>
                <a:ext cx="4572000" cy="7234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𝝓</m:t>
                      </m:r>
                      <m:d>
                        <m:dPr>
                          <m:ctrlPr>
                            <a:rPr lang="en-US" sz="180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1800" b="1" i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180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180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d>
                                <m:dPr>
                                  <m:ctrlPr>
                                    <a:rPr lang="en-US" sz="1800" b="1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1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1800" b="1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b="1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  <m:r>
                                <a:rPr lang="en-US" sz="1800" b="1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800" b="1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en-US" sz="1800" b="1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800" b="1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1800" b="1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800" b="1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sz="1800" b="1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b="1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1800" b="1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∉</m:t>
                              </m:r>
                              <m:r>
                                <a:rPr lang="en-US" sz="1800" b="1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sz="1800" b="1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e>
                          </m:d>
                        </m:num>
                        <m:den>
                          <m:r>
                            <a:rPr lang="en-US" sz="180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𝒎𝒊𝒏</m:t>
                          </m:r>
                          <m:d>
                            <m:dPr>
                              <m:ctrlPr>
                                <a:rPr lang="en-US" sz="180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𝒗𝒐𝒍</m:t>
                              </m:r>
                              <m:d>
                                <m:dPr>
                                  <m:ctrlPr>
                                    <a:rPr lang="en-US" sz="180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d>
                              <m:r>
                                <a:rPr lang="en-US" sz="1800" b="1" i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b="1" i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180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US" sz="1800" b="1" i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𝒗𝒐𝒍</m:t>
                              </m:r>
                              <m:d>
                                <m:dPr>
                                  <m:ctrlPr>
                                    <a:rPr lang="en-US" sz="180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1800" b="1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5BB17D-D2B1-F29C-728E-FA0D8AE54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336" y="1122789"/>
                <a:ext cx="4572000" cy="7234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448AB2D2-8CFC-51A4-D4D9-1AAF0D80A80C}"/>
              </a:ext>
            </a:extLst>
          </p:cNvPr>
          <p:cNvGrpSpPr/>
          <p:nvPr/>
        </p:nvGrpSpPr>
        <p:grpSpPr>
          <a:xfrm>
            <a:off x="1144750" y="2605910"/>
            <a:ext cx="3531572" cy="1239923"/>
            <a:chOff x="1789893" y="2202393"/>
            <a:chExt cx="5328760" cy="187091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C9946BD-3896-713E-260E-D69FBB68E35F}"/>
                </a:ext>
              </a:extLst>
            </p:cNvPr>
            <p:cNvSpPr/>
            <p:nvPr/>
          </p:nvSpPr>
          <p:spPr>
            <a:xfrm>
              <a:off x="4936418" y="2456420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8EFA2BB-5A32-7034-CCBC-10073031C5C0}"/>
                </a:ext>
              </a:extLst>
            </p:cNvPr>
            <p:cNvSpPr/>
            <p:nvPr/>
          </p:nvSpPr>
          <p:spPr>
            <a:xfrm>
              <a:off x="3278849" y="3429000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EF28131-2A34-DC8D-8CD2-CE013E2F69C6}"/>
                </a:ext>
              </a:extLst>
            </p:cNvPr>
            <p:cNvSpPr/>
            <p:nvPr/>
          </p:nvSpPr>
          <p:spPr>
            <a:xfrm>
              <a:off x="2060332" y="3562130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A116809-B510-FFDF-6337-F6367BAEDF9D}"/>
                </a:ext>
              </a:extLst>
            </p:cNvPr>
            <p:cNvSpPr/>
            <p:nvPr/>
          </p:nvSpPr>
          <p:spPr>
            <a:xfrm>
              <a:off x="2890370" y="2457854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5B42729-73F5-027C-E370-210291A72BDA}"/>
                </a:ext>
              </a:extLst>
            </p:cNvPr>
            <p:cNvSpPr/>
            <p:nvPr/>
          </p:nvSpPr>
          <p:spPr>
            <a:xfrm>
              <a:off x="4701646" y="3562130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B4EE33A-2777-3507-CF25-C02D16E6DA1D}"/>
                </a:ext>
              </a:extLst>
            </p:cNvPr>
            <p:cNvSpPr/>
            <p:nvPr/>
          </p:nvSpPr>
          <p:spPr>
            <a:xfrm>
              <a:off x="5914361" y="2809857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DF22829-A36E-6369-5408-E16F4ED6315C}"/>
                </a:ext>
              </a:extLst>
            </p:cNvPr>
            <p:cNvCxnSpPr>
              <a:stCxn id="40" idx="6"/>
              <a:endCxn id="37" idx="2"/>
            </p:cNvCxnSpPr>
            <p:nvPr/>
          </p:nvCxnSpPr>
          <p:spPr>
            <a:xfrm flipV="1">
              <a:off x="3431249" y="2712007"/>
              <a:ext cx="1505169" cy="1434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1B299BA-17D5-6459-5BFF-41C4EB76710E}"/>
                </a:ext>
              </a:extLst>
            </p:cNvPr>
            <p:cNvCxnSpPr>
              <a:cxnSpLocks/>
              <a:stCxn id="40" idx="3"/>
              <a:endCxn id="39" idx="7"/>
            </p:cNvCxnSpPr>
            <p:nvPr/>
          </p:nvCxnSpPr>
          <p:spPr>
            <a:xfrm flipH="1">
              <a:off x="2522001" y="2894167"/>
              <a:ext cx="447579" cy="742823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02446F3-D69F-CA58-50BF-EFD018657A13}"/>
                </a:ext>
              </a:extLst>
            </p:cNvPr>
            <p:cNvCxnSpPr>
              <a:cxnSpLocks/>
              <a:stCxn id="40" idx="5"/>
            </p:cNvCxnSpPr>
            <p:nvPr/>
          </p:nvCxnSpPr>
          <p:spPr>
            <a:xfrm>
              <a:off x="3352039" y="2894167"/>
              <a:ext cx="269335" cy="66939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FB707D9-E799-FC7C-04FF-BA56BC2A527B}"/>
                </a:ext>
              </a:extLst>
            </p:cNvPr>
            <p:cNvCxnSpPr>
              <a:cxnSpLocks/>
              <a:stCxn id="39" idx="6"/>
              <a:endCxn id="38" idx="2"/>
            </p:cNvCxnSpPr>
            <p:nvPr/>
          </p:nvCxnSpPr>
          <p:spPr>
            <a:xfrm flipV="1">
              <a:off x="2601211" y="3684587"/>
              <a:ext cx="677638" cy="13313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65C7DAE-AE46-2A08-64C0-D9D1D3B1CA83}"/>
                </a:ext>
              </a:extLst>
            </p:cNvPr>
            <p:cNvCxnSpPr>
              <a:cxnSpLocks/>
              <a:stCxn id="38" idx="6"/>
              <a:endCxn id="41" idx="2"/>
            </p:cNvCxnSpPr>
            <p:nvPr/>
          </p:nvCxnSpPr>
          <p:spPr>
            <a:xfrm>
              <a:off x="3819728" y="3684587"/>
              <a:ext cx="881918" cy="13313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89FD23E-B3A3-0DD5-0CBD-1AFA15E3EE24}"/>
                </a:ext>
              </a:extLst>
            </p:cNvPr>
            <p:cNvCxnSpPr>
              <a:cxnSpLocks/>
              <a:stCxn id="41" idx="0"/>
              <a:endCxn id="37" idx="4"/>
            </p:cNvCxnSpPr>
            <p:nvPr/>
          </p:nvCxnSpPr>
          <p:spPr>
            <a:xfrm flipV="1">
              <a:off x="4972086" y="2967593"/>
              <a:ext cx="234772" cy="59453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19B14EB-CFFE-D6C2-3F32-689299DF8D73}"/>
                </a:ext>
              </a:extLst>
            </p:cNvPr>
            <p:cNvCxnSpPr>
              <a:cxnSpLocks/>
              <a:stCxn id="41" idx="6"/>
              <a:endCxn id="42" idx="3"/>
            </p:cNvCxnSpPr>
            <p:nvPr/>
          </p:nvCxnSpPr>
          <p:spPr>
            <a:xfrm flipV="1">
              <a:off x="5242525" y="3246170"/>
              <a:ext cx="751046" cy="57154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909555F-E4CF-2C9F-BE8F-8CB1F1B3F667}"/>
                </a:ext>
              </a:extLst>
            </p:cNvPr>
            <p:cNvCxnSpPr>
              <a:cxnSpLocks/>
              <a:stCxn id="37" idx="6"/>
              <a:endCxn id="42" idx="1"/>
            </p:cNvCxnSpPr>
            <p:nvPr/>
          </p:nvCxnSpPr>
          <p:spPr>
            <a:xfrm>
              <a:off x="5477297" y="2712007"/>
              <a:ext cx="516274" cy="17271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1C6F8DF-FFBE-A8E1-115A-0DAF0AA1D653}"/>
                </a:ext>
              </a:extLst>
            </p:cNvPr>
            <p:cNvSpPr/>
            <p:nvPr/>
          </p:nvSpPr>
          <p:spPr>
            <a:xfrm>
              <a:off x="6577774" y="2202393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535AACF-EB17-B16E-D594-CFBC2C72B67E}"/>
                </a:ext>
              </a:extLst>
            </p:cNvPr>
            <p:cNvCxnSpPr>
              <a:cxnSpLocks/>
              <a:stCxn id="42" idx="7"/>
              <a:endCxn id="51" idx="3"/>
            </p:cNvCxnSpPr>
            <p:nvPr/>
          </p:nvCxnSpPr>
          <p:spPr>
            <a:xfrm flipV="1">
              <a:off x="6376030" y="2638706"/>
              <a:ext cx="280954" cy="246011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A888BD6-778E-93D4-FAA3-47C355042665}"/>
                </a:ext>
              </a:extLst>
            </p:cNvPr>
            <p:cNvSpPr/>
            <p:nvPr/>
          </p:nvSpPr>
          <p:spPr>
            <a:xfrm>
              <a:off x="1789893" y="2457854"/>
              <a:ext cx="540879" cy="5111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/>
                <a:t>1</a:t>
              </a:r>
              <a:endParaRPr lang="en-US" b="1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C50C5B7-8182-C586-E409-C2D093AB744D}"/>
                </a:ext>
              </a:extLst>
            </p:cNvPr>
            <p:cNvCxnSpPr>
              <a:cxnSpLocks/>
              <a:stCxn id="53" idx="3"/>
              <a:endCxn id="39" idx="1"/>
            </p:cNvCxnSpPr>
            <p:nvPr/>
          </p:nvCxnSpPr>
          <p:spPr>
            <a:xfrm>
              <a:off x="1869103" y="2894167"/>
              <a:ext cx="270439" cy="742823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A5DD5EC-47D9-C9B5-46D2-BE8F1A72FD43}"/>
                </a:ext>
              </a:extLst>
            </p:cNvPr>
            <p:cNvCxnSpPr>
              <a:cxnSpLocks/>
              <a:stCxn id="53" idx="7"/>
              <a:endCxn id="40" idx="1"/>
            </p:cNvCxnSpPr>
            <p:nvPr/>
          </p:nvCxnSpPr>
          <p:spPr>
            <a:xfrm>
              <a:off x="2251562" y="2532714"/>
              <a:ext cx="718018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64AA73-C5E8-4EA9-4EB1-C046344101F3}"/>
                  </a:ext>
                </a:extLst>
              </p:cNvPr>
              <p:cNvSpPr txBox="1"/>
              <p:nvPr/>
            </p:nvSpPr>
            <p:spPr>
              <a:xfrm>
                <a:off x="4089592" y="3309429"/>
                <a:ext cx="2004900" cy="707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𝝓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vi-VN" sz="1600" b="1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64AA73-C5E8-4EA9-4EB1-C04634410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592" y="3309429"/>
                <a:ext cx="2004900" cy="7072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61EEC1B-4EAE-B317-BC56-016E868099DF}"/>
                  </a:ext>
                </a:extLst>
              </p:cNvPr>
              <p:cNvSpPr txBox="1"/>
              <p:nvPr/>
            </p:nvSpPr>
            <p:spPr>
              <a:xfrm>
                <a:off x="1800704" y="1888900"/>
                <a:ext cx="2004900" cy="72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𝝓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vi-VN" sz="1600" b="1" i="1"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vi-VN" sz="1600" b="1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61EEC1B-4EAE-B317-BC56-016E86809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704" y="1888900"/>
                <a:ext cx="2004900" cy="7284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Google Shape;2249;p42">
            <a:extLst>
              <a:ext uri="{FF2B5EF4-FFF2-40B4-BE49-F238E27FC236}">
                <a16:creationId xmlns:a16="http://schemas.microsoft.com/office/drawing/2014/main" id="{1A3CD847-F60C-4EA7-6A6E-8797B4AACDA6}"/>
              </a:ext>
            </a:extLst>
          </p:cNvPr>
          <p:cNvGrpSpPr/>
          <p:nvPr/>
        </p:nvGrpSpPr>
        <p:grpSpPr>
          <a:xfrm>
            <a:off x="5338398" y="2188811"/>
            <a:ext cx="202574" cy="202526"/>
            <a:chOff x="2081650" y="4993750"/>
            <a:chExt cx="483125" cy="483125"/>
          </a:xfrm>
        </p:grpSpPr>
        <p:sp>
          <p:nvSpPr>
            <p:cNvPr id="62" name="Google Shape;2250;p42">
              <a:extLst>
                <a:ext uri="{FF2B5EF4-FFF2-40B4-BE49-F238E27FC236}">
                  <a16:creationId xmlns:a16="http://schemas.microsoft.com/office/drawing/2014/main" id="{FF4C0F55-3777-558D-2C95-4F7D17B06E6D}"/>
                </a:ext>
              </a:extLst>
            </p:cNvPr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3" name="Google Shape;2251;p42">
              <a:extLst>
                <a:ext uri="{FF2B5EF4-FFF2-40B4-BE49-F238E27FC236}">
                  <a16:creationId xmlns:a16="http://schemas.microsoft.com/office/drawing/2014/main" id="{B735EDF0-F264-D68A-F7CA-883517BEE918}"/>
                </a:ext>
              </a:extLst>
            </p:cNvPr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177" name="TextBox 2176">
            <a:extLst>
              <a:ext uri="{FF2B5EF4-FFF2-40B4-BE49-F238E27FC236}">
                <a16:creationId xmlns:a16="http://schemas.microsoft.com/office/drawing/2014/main" id="{0C754754-4481-47E8-62D6-EAF3C5281DF0}"/>
              </a:ext>
            </a:extLst>
          </p:cNvPr>
          <p:cNvSpPr txBox="1"/>
          <p:nvPr/>
        </p:nvSpPr>
        <p:spPr>
          <a:xfrm>
            <a:off x="5487386" y="2136180"/>
            <a:ext cx="2800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Cambria Math" panose="02040503050406030204" pitchFamily="18" charset="0"/>
                <a:ea typeface="Cambria Math" panose="02040503050406030204" pitchFamily="18" charset="0"/>
              </a:rPr>
              <a:t>How to find optimal cut ? : NP hard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438FD60-B1A6-39FB-338F-A6FEC6CB74D4}"/>
              </a:ext>
            </a:extLst>
          </p:cNvPr>
          <p:cNvCxnSpPr>
            <a:cxnSpLocks/>
          </p:cNvCxnSpPr>
          <p:nvPr/>
        </p:nvCxnSpPr>
        <p:spPr>
          <a:xfrm>
            <a:off x="4104079" y="2738543"/>
            <a:ext cx="467921" cy="608730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57A6D6D-F835-EBC4-DD42-64EF439AAD9D}"/>
              </a:ext>
            </a:extLst>
          </p:cNvPr>
          <p:cNvCxnSpPr>
            <a:cxnSpLocks/>
          </p:cNvCxnSpPr>
          <p:nvPr/>
        </p:nvCxnSpPr>
        <p:spPr>
          <a:xfrm flipH="1">
            <a:off x="2748085" y="2567572"/>
            <a:ext cx="5692" cy="1437240"/>
          </a:xfrm>
          <a:prstGeom prst="line">
            <a:avLst/>
          </a:prstGeom>
          <a:ln w="3810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E271CA18-2B88-8919-E851-7C11F9064C43}"/>
              </a:ext>
            </a:extLst>
          </p:cNvPr>
          <p:cNvGrpSpPr/>
          <p:nvPr/>
        </p:nvGrpSpPr>
        <p:grpSpPr>
          <a:xfrm>
            <a:off x="9018763" y="2189850"/>
            <a:ext cx="2831030" cy="2438870"/>
            <a:chOff x="488368" y="2238108"/>
            <a:chExt cx="2131624" cy="177279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FE9FDF2-8AE1-2082-ECA3-5CD5A236998E}"/>
                </a:ext>
              </a:extLst>
            </p:cNvPr>
            <p:cNvSpPr/>
            <p:nvPr/>
          </p:nvSpPr>
          <p:spPr>
            <a:xfrm>
              <a:off x="777168" y="3602421"/>
              <a:ext cx="161025" cy="161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5</a:t>
              </a:r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59367D8-773A-43AF-6059-01C0EB74A3A1}"/>
                </a:ext>
              </a:extLst>
            </p:cNvPr>
            <p:cNvSpPr/>
            <p:nvPr/>
          </p:nvSpPr>
          <p:spPr>
            <a:xfrm>
              <a:off x="929568" y="3101830"/>
              <a:ext cx="161025" cy="161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4</a:t>
              </a:r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05B21F9-FEA0-DA41-0881-9DFE75571AC1}"/>
                </a:ext>
              </a:extLst>
            </p:cNvPr>
            <p:cNvSpPr/>
            <p:nvPr/>
          </p:nvSpPr>
          <p:spPr>
            <a:xfrm>
              <a:off x="1256141" y="3590819"/>
              <a:ext cx="161025" cy="161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6</a:t>
              </a:r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1AE8A1F-28DF-FFF8-33C7-5C42CC7741CD}"/>
                </a:ext>
              </a:extLst>
            </p:cNvPr>
            <p:cNvSpPr/>
            <p:nvPr/>
          </p:nvSpPr>
          <p:spPr>
            <a:xfrm>
              <a:off x="2126960" y="2432897"/>
              <a:ext cx="161025" cy="161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2</a:t>
              </a:r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B98B7DF-E9F9-A405-DFE8-94A52854441E}"/>
                </a:ext>
              </a:extLst>
            </p:cNvPr>
            <p:cNvSpPr/>
            <p:nvPr/>
          </p:nvSpPr>
          <p:spPr>
            <a:xfrm>
              <a:off x="1569566" y="2513410"/>
              <a:ext cx="161025" cy="161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1</a:t>
              </a:r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294A6A6-AC8E-8D53-373A-14453B9EDE3B}"/>
                </a:ext>
              </a:extLst>
            </p:cNvPr>
            <p:cNvSpPr/>
            <p:nvPr/>
          </p:nvSpPr>
          <p:spPr>
            <a:xfrm>
              <a:off x="1896139" y="3002399"/>
              <a:ext cx="161025" cy="161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3</a:t>
              </a:r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519FADA-06C7-EDCF-AB6C-17DB62CA783E}"/>
                </a:ext>
              </a:extLst>
            </p:cNvPr>
            <p:cNvCxnSpPr>
              <a:cxnSpLocks/>
              <a:stCxn id="10" idx="4"/>
              <a:endCxn id="12" idx="0"/>
            </p:cNvCxnSpPr>
            <p:nvPr/>
          </p:nvCxnSpPr>
          <p:spPr>
            <a:xfrm flipH="1">
              <a:off x="1976652" y="2593922"/>
              <a:ext cx="230821" cy="40847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8343D8D-4574-1B9C-9E77-7AE3998D3899}"/>
                </a:ext>
              </a:extLst>
            </p:cNvPr>
            <p:cNvCxnSpPr>
              <a:cxnSpLocks/>
              <a:stCxn id="12" idx="3"/>
              <a:endCxn id="9" idx="7"/>
            </p:cNvCxnSpPr>
            <p:nvPr/>
          </p:nvCxnSpPr>
          <p:spPr>
            <a:xfrm flipH="1">
              <a:off x="1393584" y="3139842"/>
              <a:ext cx="526137" cy="47455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8ADF51-5470-54A8-CFF5-D1A59C750134}"/>
                </a:ext>
              </a:extLst>
            </p:cNvPr>
            <p:cNvCxnSpPr>
              <a:cxnSpLocks/>
              <a:stCxn id="8" idx="5"/>
              <a:endCxn id="9" idx="1"/>
            </p:cNvCxnSpPr>
            <p:nvPr/>
          </p:nvCxnSpPr>
          <p:spPr>
            <a:xfrm>
              <a:off x="1067011" y="3239273"/>
              <a:ext cx="212712" cy="3751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83475A5-34E3-8D92-2504-EAD8BF39789A}"/>
                </a:ext>
              </a:extLst>
            </p:cNvPr>
            <p:cNvCxnSpPr>
              <a:cxnSpLocks/>
              <a:stCxn id="8" idx="3"/>
              <a:endCxn id="7" idx="0"/>
            </p:cNvCxnSpPr>
            <p:nvPr/>
          </p:nvCxnSpPr>
          <p:spPr>
            <a:xfrm flipH="1">
              <a:off x="857681" y="3239273"/>
              <a:ext cx="95469" cy="36314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37BD9E8-D36C-B422-88A8-B2FFAFCFB835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938193" y="3671332"/>
              <a:ext cx="317948" cy="1160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0198DF3-6FFD-8369-985E-78C0DC0DB11A}"/>
                </a:ext>
              </a:extLst>
            </p:cNvPr>
            <p:cNvCxnSpPr>
              <a:cxnSpLocks/>
              <a:stCxn id="11" idx="5"/>
              <a:endCxn id="12" idx="1"/>
            </p:cNvCxnSpPr>
            <p:nvPr/>
          </p:nvCxnSpPr>
          <p:spPr>
            <a:xfrm>
              <a:off x="1707009" y="2650853"/>
              <a:ext cx="212712" cy="3751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E799F95-8A8B-D96C-13D7-B4B0F8A7622F}"/>
                </a:ext>
              </a:extLst>
            </p:cNvPr>
            <p:cNvCxnSpPr>
              <a:cxnSpLocks/>
              <a:stCxn id="10" idx="2"/>
              <a:endCxn id="11" idx="6"/>
            </p:cNvCxnSpPr>
            <p:nvPr/>
          </p:nvCxnSpPr>
          <p:spPr>
            <a:xfrm flipH="1">
              <a:off x="1730591" y="2513410"/>
              <a:ext cx="396369" cy="8051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3FC06DD-F8CB-A45C-BBBC-D786D8117685}"/>
                </a:ext>
              </a:extLst>
            </p:cNvPr>
            <p:cNvCxnSpPr>
              <a:cxnSpLocks/>
              <a:stCxn id="11" idx="3"/>
              <a:endCxn id="8" idx="7"/>
            </p:cNvCxnSpPr>
            <p:nvPr/>
          </p:nvCxnSpPr>
          <p:spPr>
            <a:xfrm flipH="1">
              <a:off x="1067011" y="2650853"/>
              <a:ext cx="526137" cy="47455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A7585C6-25E0-B0EC-DA73-270C9210D268}"/>
                </a:ext>
              </a:extLst>
            </p:cNvPr>
            <p:cNvSpPr txBox="1"/>
            <p:nvPr/>
          </p:nvSpPr>
          <p:spPr>
            <a:xfrm>
              <a:off x="488368" y="3319786"/>
              <a:ext cx="51967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0.6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920B85-77BE-C6F3-3039-1AE6F9E8201C}"/>
                </a:ext>
              </a:extLst>
            </p:cNvPr>
            <p:cNvSpPr txBox="1"/>
            <p:nvPr/>
          </p:nvSpPr>
          <p:spPr>
            <a:xfrm>
              <a:off x="1750065" y="2238108"/>
              <a:ext cx="51967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0.8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C9923AB-E3E6-3CF0-C40F-3C6B186708F0}"/>
                </a:ext>
              </a:extLst>
            </p:cNvPr>
            <p:cNvSpPr txBox="1"/>
            <p:nvPr/>
          </p:nvSpPr>
          <p:spPr>
            <a:xfrm>
              <a:off x="2100317" y="2713580"/>
              <a:ext cx="51967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0.9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8D349D-C27D-97BC-0B3A-A927385F5792}"/>
                </a:ext>
              </a:extLst>
            </p:cNvPr>
            <p:cNvSpPr txBox="1"/>
            <p:nvPr/>
          </p:nvSpPr>
          <p:spPr>
            <a:xfrm>
              <a:off x="1570390" y="3426837"/>
              <a:ext cx="51967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0.2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42E482-1D92-D329-68D5-36AD728CAEF6}"/>
                </a:ext>
              </a:extLst>
            </p:cNvPr>
            <p:cNvSpPr txBox="1"/>
            <p:nvPr/>
          </p:nvSpPr>
          <p:spPr>
            <a:xfrm>
              <a:off x="1127769" y="3235605"/>
              <a:ext cx="51967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0.7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6DF6D4F-265A-B5D4-C49D-BF5C4DEC196B}"/>
                </a:ext>
              </a:extLst>
            </p:cNvPr>
            <p:cNvSpPr txBox="1"/>
            <p:nvPr/>
          </p:nvSpPr>
          <p:spPr>
            <a:xfrm>
              <a:off x="1483451" y="2797230"/>
              <a:ext cx="51967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0.6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6BF657-D13F-43A4-3B6C-A421AEC4C589}"/>
                </a:ext>
              </a:extLst>
            </p:cNvPr>
            <p:cNvSpPr txBox="1"/>
            <p:nvPr/>
          </p:nvSpPr>
          <p:spPr>
            <a:xfrm>
              <a:off x="1113730" y="2714376"/>
              <a:ext cx="51967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0.1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50D03A-61AC-8BDD-0F46-C22F1D4A8271}"/>
                </a:ext>
              </a:extLst>
            </p:cNvPr>
            <p:cNvSpPr txBox="1"/>
            <p:nvPr/>
          </p:nvSpPr>
          <p:spPr>
            <a:xfrm>
              <a:off x="904691" y="3764677"/>
              <a:ext cx="51967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0.8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0C32197-489C-3708-2570-DF9564BDEDD1}"/>
              </a:ext>
            </a:extLst>
          </p:cNvPr>
          <p:cNvSpPr txBox="1"/>
          <p:nvPr/>
        </p:nvSpPr>
        <p:spPr>
          <a:xfrm>
            <a:off x="13051763" y="4585810"/>
            <a:ext cx="17644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200" i="1"/>
              <a:t>A</a:t>
            </a:r>
            <a:r>
              <a:rPr lang="en-US" sz="1200" i="1" err="1"/>
              <a:t>djacency</a:t>
            </a:r>
            <a:r>
              <a:rPr lang="en-US" sz="1200" i="1"/>
              <a:t> matrix of A</a:t>
            </a:r>
            <a:endParaRPr lang="vi-VN" sz="1200" i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732245-9EE9-8AE0-6A78-FDF9E4374C40}"/>
              </a:ext>
            </a:extLst>
          </p:cNvPr>
          <p:cNvSpPr txBox="1"/>
          <p:nvPr/>
        </p:nvSpPr>
        <p:spPr>
          <a:xfrm>
            <a:off x="9423700" y="4531566"/>
            <a:ext cx="8822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/>
              <a:t>Graph A</a:t>
            </a:r>
            <a:endParaRPr lang="vi-VN" sz="1200" i="1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7">
                <a:extLst>
                  <a:ext uri="{FF2B5EF4-FFF2-40B4-BE49-F238E27FC236}">
                    <a16:creationId xmlns:a16="http://schemas.microsoft.com/office/drawing/2014/main" id="{757A51A9-7072-BD8D-4E5B-D4B40BE6AA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5763446"/>
                  </p:ext>
                </p:extLst>
              </p:nvPr>
            </p:nvGraphicFramePr>
            <p:xfrm>
              <a:off x="12780683" y="2244093"/>
              <a:ext cx="2306598" cy="2215271"/>
            </p:xfrm>
            <a:graphic>
              <a:graphicData uri="http://schemas.openxmlformats.org/drawingml/2006/table">
                <a:tbl>
                  <a:tblPr firstRow="1" bandRow="1">
                    <a:tableStyleId>{233F4942-8BC9-4261-96EE-7267397B98E8}</a:tableStyleId>
                  </a:tblPr>
                  <a:tblGrid>
                    <a:gridCol w="329514">
                      <a:extLst>
                        <a:ext uri="{9D8B030D-6E8A-4147-A177-3AD203B41FA5}">
                          <a16:colId xmlns:a16="http://schemas.microsoft.com/office/drawing/2014/main" val="3095994200"/>
                        </a:ext>
                      </a:extLst>
                    </a:gridCol>
                    <a:gridCol w="329514">
                      <a:extLst>
                        <a:ext uri="{9D8B030D-6E8A-4147-A177-3AD203B41FA5}">
                          <a16:colId xmlns:a16="http://schemas.microsoft.com/office/drawing/2014/main" val="1977563365"/>
                        </a:ext>
                      </a:extLst>
                    </a:gridCol>
                    <a:gridCol w="329514">
                      <a:extLst>
                        <a:ext uri="{9D8B030D-6E8A-4147-A177-3AD203B41FA5}">
                          <a16:colId xmlns:a16="http://schemas.microsoft.com/office/drawing/2014/main" val="2030447292"/>
                        </a:ext>
                      </a:extLst>
                    </a:gridCol>
                    <a:gridCol w="329514">
                      <a:extLst>
                        <a:ext uri="{9D8B030D-6E8A-4147-A177-3AD203B41FA5}">
                          <a16:colId xmlns:a16="http://schemas.microsoft.com/office/drawing/2014/main" val="1064439246"/>
                        </a:ext>
                      </a:extLst>
                    </a:gridCol>
                    <a:gridCol w="329514">
                      <a:extLst>
                        <a:ext uri="{9D8B030D-6E8A-4147-A177-3AD203B41FA5}">
                          <a16:colId xmlns:a16="http://schemas.microsoft.com/office/drawing/2014/main" val="924937369"/>
                        </a:ext>
                      </a:extLst>
                    </a:gridCol>
                    <a:gridCol w="329514">
                      <a:extLst>
                        <a:ext uri="{9D8B030D-6E8A-4147-A177-3AD203B41FA5}">
                          <a16:colId xmlns:a16="http://schemas.microsoft.com/office/drawing/2014/main" val="1929231328"/>
                        </a:ext>
                      </a:extLst>
                    </a:gridCol>
                    <a:gridCol w="329514">
                      <a:extLst>
                        <a:ext uri="{9D8B030D-6E8A-4147-A177-3AD203B41FA5}">
                          <a16:colId xmlns:a16="http://schemas.microsoft.com/office/drawing/2014/main" val="2629068124"/>
                        </a:ext>
                      </a:extLst>
                    </a:gridCol>
                  </a:tblGrid>
                  <a:tr h="310573">
                    <a:tc>
                      <a:txBody>
                        <a:bodyPr/>
                        <a:lstStyle/>
                        <a:p>
                          <a:pPr algn="ctr"/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1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2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3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4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5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6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671013"/>
                      </a:ext>
                    </a:extLst>
                  </a:tr>
                  <a:tr h="3518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1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0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0.8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vi-VN" sz="1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vi-VN" sz="1000" b="0">
                              <a:latin typeface="+mn-lt"/>
                            </a:rPr>
                            <a:t>.6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0.1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4181796"/>
                      </a:ext>
                    </a:extLst>
                  </a:tr>
                  <a:tr h="3105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2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0.8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0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0.9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vi-VN" sz="1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43361975"/>
                      </a:ext>
                    </a:extLst>
                  </a:tr>
                  <a:tr h="3105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3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vi-VN" sz="1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vi-VN" sz="1000" b="0">
                              <a:latin typeface="+mn-lt"/>
                            </a:rPr>
                            <a:t>.6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vi-VN" sz="1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vi-VN" sz="1000" b="0">
                              <a:latin typeface="+mn-lt"/>
                            </a:rPr>
                            <a:t>.9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0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0.2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9760638"/>
                      </a:ext>
                    </a:extLst>
                  </a:tr>
                  <a:tr h="3105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4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0.1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vi-VN" sz="1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0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0.6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0.7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25950663"/>
                      </a:ext>
                    </a:extLst>
                  </a:tr>
                  <a:tr h="3105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5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0.6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0.8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20519366"/>
                      </a:ext>
                    </a:extLst>
                  </a:tr>
                  <a:tr h="3105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6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0.2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0.7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0.8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659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7">
                <a:extLst>
                  <a:ext uri="{FF2B5EF4-FFF2-40B4-BE49-F238E27FC236}">
                    <a16:creationId xmlns:a16="http://schemas.microsoft.com/office/drawing/2014/main" id="{757A51A9-7072-BD8D-4E5B-D4B40BE6AA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5763446"/>
                  </p:ext>
                </p:extLst>
              </p:nvPr>
            </p:nvGraphicFramePr>
            <p:xfrm>
              <a:off x="12780683" y="2244093"/>
              <a:ext cx="2306598" cy="2215271"/>
            </p:xfrm>
            <a:graphic>
              <a:graphicData uri="http://schemas.openxmlformats.org/drawingml/2006/table">
                <a:tbl>
                  <a:tblPr firstRow="1" bandRow="1">
                    <a:tableStyleId>{233F4942-8BC9-4261-96EE-7267397B98E8}</a:tableStyleId>
                  </a:tblPr>
                  <a:tblGrid>
                    <a:gridCol w="329514">
                      <a:extLst>
                        <a:ext uri="{9D8B030D-6E8A-4147-A177-3AD203B41FA5}">
                          <a16:colId xmlns:a16="http://schemas.microsoft.com/office/drawing/2014/main" val="3095994200"/>
                        </a:ext>
                      </a:extLst>
                    </a:gridCol>
                    <a:gridCol w="329514">
                      <a:extLst>
                        <a:ext uri="{9D8B030D-6E8A-4147-A177-3AD203B41FA5}">
                          <a16:colId xmlns:a16="http://schemas.microsoft.com/office/drawing/2014/main" val="1977563365"/>
                        </a:ext>
                      </a:extLst>
                    </a:gridCol>
                    <a:gridCol w="329514">
                      <a:extLst>
                        <a:ext uri="{9D8B030D-6E8A-4147-A177-3AD203B41FA5}">
                          <a16:colId xmlns:a16="http://schemas.microsoft.com/office/drawing/2014/main" val="2030447292"/>
                        </a:ext>
                      </a:extLst>
                    </a:gridCol>
                    <a:gridCol w="329514">
                      <a:extLst>
                        <a:ext uri="{9D8B030D-6E8A-4147-A177-3AD203B41FA5}">
                          <a16:colId xmlns:a16="http://schemas.microsoft.com/office/drawing/2014/main" val="1064439246"/>
                        </a:ext>
                      </a:extLst>
                    </a:gridCol>
                    <a:gridCol w="329514">
                      <a:extLst>
                        <a:ext uri="{9D8B030D-6E8A-4147-A177-3AD203B41FA5}">
                          <a16:colId xmlns:a16="http://schemas.microsoft.com/office/drawing/2014/main" val="924937369"/>
                        </a:ext>
                      </a:extLst>
                    </a:gridCol>
                    <a:gridCol w="329514">
                      <a:extLst>
                        <a:ext uri="{9D8B030D-6E8A-4147-A177-3AD203B41FA5}">
                          <a16:colId xmlns:a16="http://schemas.microsoft.com/office/drawing/2014/main" val="1929231328"/>
                        </a:ext>
                      </a:extLst>
                    </a:gridCol>
                    <a:gridCol w="329514">
                      <a:extLst>
                        <a:ext uri="{9D8B030D-6E8A-4147-A177-3AD203B41FA5}">
                          <a16:colId xmlns:a16="http://schemas.microsoft.com/office/drawing/2014/main" val="2629068124"/>
                        </a:ext>
                      </a:extLst>
                    </a:gridCol>
                  </a:tblGrid>
                  <a:tr h="310573">
                    <a:tc>
                      <a:txBody>
                        <a:bodyPr/>
                        <a:lstStyle/>
                        <a:p>
                          <a:pPr algn="ctr"/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1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2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3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4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5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6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671013"/>
                      </a:ext>
                    </a:extLst>
                  </a:tr>
                  <a:tr h="3518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1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0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0.8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96364" t="-89655" r="-300000" b="-443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0.1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4181796"/>
                      </a:ext>
                    </a:extLst>
                  </a:tr>
                  <a:tr h="3105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2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0.8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0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0.9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403704" t="-215686" r="-205556" b="-4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43361975"/>
                      </a:ext>
                    </a:extLst>
                  </a:tr>
                  <a:tr h="3105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3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1852" t="-315686" r="-507407" b="-3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1852" t="-315686" r="-407407" b="-3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0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0.2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9760638"/>
                      </a:ext>
                    </a:extLst>
                  </a:tr>
                  <a:tr h="3105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4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0.1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1852" t="-415686" r="-407407" b="-2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0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0.6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0.7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25950663"/>
                      </a:ext>
                    </a:extLst>
                  </a:tr>
                  <a:tr h="3105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5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0.6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0.8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20519366"/>
                      </a:ext>
                    </a:extLst>
                  </a:tr>
                  <a:tr h="3105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6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0.2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0.7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0.8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6597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28553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9EBEAF-0074-E96C-6C0A-ECAFFBFD0A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15" name="Hộp Văn bản 3">
            <a:extLst>
              <a:ext uri="{FF2B5EF4-FFF2-40B4-BE49-F238E27FC236}">
                <a16:creationId xmlns:a16="http://schemas.microsoft.com/office/drawing/2014/main" id="{2E1C48C7-93FC-34A2-5D2E-30EADCA16637}"/>
              </a:ext>
            </a:extLst>
          </p:cNvPr>
          <p:cNvSpPr txBox="1"/>
          <p:nvPr/>
        </p:nvSpPr>
        <p:spPr>
          <a:xfrm>
            <a:off x="1744944" y="667158"/>
            <a:ext cx="45719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4163" indent="-284163">
              <a:buFont typeface="Courier New" panose="02070309020205020404" pitchFamily="49" charset="0"/>
              <a:buChar char="o"/>
            </a:pPr>
            <a:r>
              <a:rPr lang="vi-VN"/>
              <a:t>Transform graph (with weight) into Adjacency matrix 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79BF79-4D2A-E7A0-4E54-40C66499A296}"/>
              </a:ext>
            </a:extLst>
          </p:cNvPr>
          <p:cNvGrpSpPr/>
          <p:nvPr/>
        </p:nvGrpSpPr>
        <p:grpSpPr>
          <a:xfrm>
            <a:off x="1310027" y="1748253"/>
            <a:ext cx="2831030" cy="2438870"/>
            <a:chOff x="488368" y="2238108"/>
            <a:chExt cx="2131624" cy="177279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32C279A-7E4D-8FA2-5A9F-2FF78012FA6C}"/>
                </a:ext>
              </a:extLst>
            </p:cNvPr>
            <p:cNvSpPr/>
            <p:nvPr/>
          </p:nvSpPr>
          <p:spPr>
            <a:xfrm>
              <a:off x="777168" y="3602421"/>
              <a:ext cx="161025" cy="161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5</a:t>
              </a:r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1191374-E50E-B801-CA6D-631BDDC00CA0}"/>
                </a:ext>
              </a:extLst>
            </p:cNvPr>
            <p:cNvSpPr/>
            <p:nvPr/>
          </p:nvSpPr>
          <p:spPr>
            <a:xfrm>
              <a:off x="929568" y="3101830"/>
              <a:ext cx="161025" cy="161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4</a:t>
              </a:r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FD5A63B-AFBE-7E8D-8511-1ADA08FDFD6C}"/>
                </a:ext>
              </a:extLst>
            </p:cNvPr>
            <p:cNvSpPr/>
            <p:nvPr/>
          </p:nvSpPr>
          <p:spPr>
            <a:xfrm>
              <a:off x="1256141" y="3590819"/>
              <a:ext cx="161025" cy="161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6</a:t>
              </a:r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97CE10D-185A-52CA-C972-9713262C4700}"/>
                </a:ext>
              </a:extLst>
            </p:cNvPr>
            <p:cNvSpPr/>
            <p:nvPr/>
          </p:nvSpPr>
          <p:spPr>
            <a:xfrm>
              <a:off x="2126960" y="2432897"/>
              <a:ext cx="161025" cy="161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2</a:t>
              </a:r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2A5ACF5-9187-8CA0-08F6-34929450EA40}"/>
                </a:ext>
              </a:extLst>
            </p:cNvPr>
            <p:cNvSpPr/>
            <p:nvPr/>
          </p:nvSpPr>
          <p:spPr>
            <a:xfrm>
              <a:off x="1569566" y="2513410"/>
              <a:ext cx="161025" cy="161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1</a:t>
              </a:r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C660D45-F4AA-C883-9013-572F2ECEA786}"/>
                </a:ext>
              </a:extLst>
            </p:cNvPr>
            <p:cNvSpPr/>
            <p:nvPr/>
          </p:nvSpPr>
          <p:spPr>
            <a:xfrm>
              <a:off x="1896139" y="3002399"/>
              <a:ext cx="161025" cy="161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3</a:t>
              </a:r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A2083BC-6843-D70D-A111-7C3562347F65}"/>
                </a:ext>
              </a:extLst>
            </p:cNvPr>
            <p:cNvCxnSpPr>
              <a:cxnSpLocks/>
              <a:stCxn id="13" idx="4"/>
              <a:endCxn id="20" idx="0"/>
            </p:cNvCxnSpPr>
            <p:nvPr/>
          </p:nvCxnSpPr>
          <p:spPr>
            <a:xfrm flipH="1">
              <a:off x="1976652" y="2593922"/>
              <a:ext cx="230821" cy="40847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Straight Connector 1023">
              <a:extLst>
                <a:ext uri="{FF2B5EF4-FFF2-40B4-BE49-F238E27FC236}">
                  <a16:creationId xmlns:a16="http://schemas.microsoft.com/office/drawing/2014/main" id="{907896C5-E003-6AB9-D385-55680E279BCD}"/>
                </a:ext>
              </a:extLst>
            </p:cNvPr>
            <p:cNvCxnSpPr>
              <a:cxnSpLocks/>
              <a:stCxn id="20" idx="3"/>
              <a:endCxn id="8" idx="7"/>
            </p:cNvCxnSpPr>
            <p:nvPr/>
          </p:nvCxnSpPr>
          <p:spPr>
            <a:xfrm flipH="1">
              <a:off x="1393584" y="3139842"/>
              <a:ext cx="526137" cy="47455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Straight Connector 1027">
              <a:extLst>
                <a:ext uri="{FF2B5EF4-FFF2-40B4-BE49-F238E27FC236}">
                  <a16:creationId xmlns:a16="http://schemas.microsoft.com/office/drawing/2014/main" id="{66AC1A74-E7B7-826F-5E0B-2E5FC8DAEC7F}"/>
                </a:ext>
              </a:extLst>
            </p:cNvPr>
            <p:cNvCxnSpPr>
              <a:cxnSpLocks/>
              <a:stCxn id="7" idx="5"/>
              <a:endCxn id="8" idx="1"/>
            </p:cNvCxnSpPr>
            <p:nvPr/>
          </p:nvCxnSpPr>
          <p:spPr>
            <a:xfrm>
              <a:off x="1067011" y="3239273"/>
              <a:ext cx="212712" cy="3751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Straight Connector 1030">
              <a:extLst>
                <a:ext uri="{FF2B5EF4-FFF2-40B4-BE49-F238E27FC236}">
                  <a16:creationId xmlns:a16="http://schemas.microsoft.com/office/drawing/2014/main" id="{125C5D5D-8FC4-2807-00B8-E1FF69AB76DD}"/>
                </a:ext>
              </a:extLst>
            </p:cNvPr>
            <p:cNvCxnSpPr>
              <a:cxnSpLocks/>
              <a:stCxn id="7" idx="3"/>
              <a:endCxn id="6" idx="0"/>
            </p:cNvCxnSpPr>
            <p:nvPr/>
          </p:nvCxnSpPr>
          <p:spPr>
            <a:xfrm flipH="1">
              <a:off x="857681" y="3239273"/>
              <a:ext cx="95469" cy="36314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Straight Connector 1033">
              <a:extLst>
                <a:ext uri="{FF2B5EF4-FFF2-40B4-BE49-F238E27FC236}">
                  <a16:creationId xmlns:a16="http://schemas.microsoft.com/office/drawing/2014/main" id="{A8E79851-AE35-2D9F-A541-09A2766B8199}"/>
                </a:ext>
              </a:extLst>
            </p:cNvPr>
            <p:cNvCxnSpPr>
              <a:cxnSpLocks/>
              <a:stCxn id="6" idx="6"/>
              <a:endCxn id="8" idx="2"/>
            </p:cNvCxnSpPr>
            <p:nvPr/>
          </p:nvCxnSpPr>
          <p:spPr>
            <a:xfrm flipV="1">
              <a:off x="938193" y="3671332"/>
              <a:ext cx="317948" cy="1160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Straight Connector 1036">
              <a:extLst>
                <a:ext uri="{FF2B5EF4-FFF2-40B4-BE49-F238E27FC236}">
                  <a16:creationId xmlns:a16="http://schemas.microsoft.com/office/drawing/2014/main" id="{9E8C880A-9D1C-7277-8ABF-03F49CBE3129}"/>
                </a:ext>
              </a:extLst>
            </p:cNvPr>
            <p:cNvCxnSpPr>
              <a:cxnSpLocks/>
              <a:stCxn id="16" idx="5"/>
              <a:endCxn id="20" idx="1"/>
            </p:cNvCxnSpPr>
            <p:nvPr/>
          </p:nvCxnSpPr>
          <p:spPr>
            <a:xfrm>
              <a:off x="1707009" y="2650853"/>
              <a:ext cx="212712" cy="3751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0" name="Straight Connector 1039">
              <a:extLst>
                <a:ext uri="{FF2B5EF4-FFF2-40B4-BE49-F238E27FC236}">
                  <a16:creationId xmlns:a16="http://schemas.microsoft.com/office/drawing/2014/main" id="{FB889D91-3199-0BEB-6036-57D99024EFF2}"/>
                </a:ext>
              </a:extLst>
            </p:cNvPr>
            <p:cNvCxnSpPr>
              <a:cxnSpLocks/>
              <a:stCxn id="13" idx="2"/>
              <a:endCxn id="16" idx="6"/>
            </p:cNvCxnSpPr>
            <p:nvPr/>
          </p:nvCxnSpPr>
          <p:spPr>
            <a:xfrm flipH="1">
              <a:off x="1730591" y="2513410"/>
              <a:ext cx="396369" cy="8051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Straight Connector 1042">
              <a:extLst>
                <a:ext uri="{FF2B5EF4-FFF2-40B4-BE49-F238E27FC236}">
                  <a16:creationId xmlns:a16="http://schemas.microsoft.com/office/drawing/2014/main" id="{2688D8E6-28B9-C609-6F1B-2524FF46CA02}"/>
                </a:ext>
              </a:extLst>
            </p:cNvPr>
            <p:cNvCxnSpPr>
              <a:cxnSpLocks/>
              <a:stCxn id="16" idx="3"/>
              <a:endCxn id="7" idx="7"/>
            </p:cNvCxnSpPr>
            <p:nvPr/>
          </p:nvCxnSpPr>
          <p:spPr>
            <a:xfrm flipH="1">
              <a:off x="1067011" y="2650853"/>
              <a:ext cx="526137" cy="47455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7" name="TextBox 1046">
              <a:extLst>
                <a:ext uri="{FF2B5EF4-FFF2-40B4-BE49-F238E27FC236}">
                  <a16:creationId xmlns:a16="http://schemas.microsoft.com/office/drawing/2014/main" id="{00829DF8-10B7-8050-C2F5-D0C68C4E5F84}"/>
                </a:ext>
              </a:extLst>
            </p:cNvPr>
            <p:cNvSpPr txBox="1"/>
            <p:nvPr/>
          </p:nvSpPr>
          <p:spPr>
            <a:xfrm>
              <a:off x="488368" y="3319786"/>
              <a:ext cx="51967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0.6</a:t>
              </a: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D190477D-BBC1-B05C-4B60-657BFCB2855C}"/>
                </a:ext>
              </a:extLst>
            </p:cNvPr>
            <p:cNvSpPr txBox="1"/>
            <p:nvPr/>
          </p:nvSpPr>
          <p:spPr>
            <a:xfrm>
              <a:off x="1750065" y="2238108"/>
              <a:ext cx="51967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0.8</a:t>
              </a:r>
            </a:p>
          </p:txBody>
        </p:sp>
        <p:sp>
          <p:nvSpPr>
            <p:cNvPr id="1049" name="TextBox 1048">
              <a:extLst>
                <a:ext uri="{FF2B5EF4-FFF2-40B4-BE49-F238E27FC236}">
                  <a16:creationId xmlns:a16="http://schemas.microsoft.com/office/drawing/2014/main" id="{4A03656B-9547-E93F-9B65-3C64F4865966}"/>
                </a:ext>
              </a:extLst>
            </p:cNvPr>
            <p:cNvSpPr txBox="1"/>
            <p:nvPr/>
          </p:nvSpPr>
          <p:spPr>
            <a:xfrm>
              <a:off x="2100317" y="2713580"/>
              <a:ext cx="51967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0.9</a:t>
              </a:r>
            </a:p>
          </p:txBody>
        </p:sp>
        <p:sp>
          <p:nvSpPr>
            <p:cNvPr id="1050" name="TextBox 1049">
              <a:extLst>
                <a:ext uri="{FF2B5EF4-FFF2-40B4-BE49-F238E27FC236}">
                  <a16:creationId xmlns:a16="http://schemas.microsoft.com/office/drawing/2014/main" id="{6D17AF8D-B98A-F1E6-29B6-418B0843C742}"/>
                </a:ext>
              </a:extLst>
            </p:cNvPr>
            <p:cNvSpPr txBox="1"/>
            <p:nvPr/>
          </p:nvSpPr>
          <p:spPr>
            <a:xfrm>
              <a:off x="1570390" y="3426837"/>
              <a:ext cx="51967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0.2</a:t>
              </a:r>
            </a:p>
          </p:txBody>
        </p:sp>
        <p:sp>
          <p:nvSpPr>
            <p:cNvPr id="1051" name="TextBox 1050">
              <a:extLst>
                <a:ext uri="{FF2B5EF4-FFF2-40B4-BE49-F238E27FC236}">
                  <a16:creationId xmlns:a16="http://schemas.microsoft.com/office/drawing/2014/main" id="{A715C07A-DA70-2793-48B6-983AF5F9867D}"/>
                </a:ext>
              </a:extLst>
            </p:cNvPr>
            <p:cNvSpPr txBox="1"/>
            <p:nvPr/>
          </p:nvSpPr>
          <p:spPr>
            <a:xfrm>
              <a:off x="1127769" y="3235605"/>
              <a:ext cx="51967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0.7</a:t>
              </a:r>
            </a:p>
          </p:txBody>
        </p:sp>
        <p:sp>
          <p:nvSpPr>
            <p:cNvPr id="1052" name="TextBox 1051">
              <a:extLst>
                <a:ext uri="{FF2B5EF4-FFF2-40B4-BE49-F238E27FC236}">
                  <a16:creationId xmlns:a16="http://schemas.microsoft.com/office/drawing/2014/main" id="{B35FEC7D-32E1-3BD1-7996-3174B036952D}"/>
                </a:ext>
              </a:extLst>
            </p:cNvPr>
            <p:cNvSpPr txBox="1"/>
            <p:nvPr/>
          </p:nvSpPr>
          <p:spPr>
            <a:xfrm>
              <a:off x="1483451" y="2797230"/>
              <a:ext cx="51967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0.6</a:t>
              </a:r>
            </a:p>
          </p:txBody>
        </p:sp>
        <p:sp>
          <p:nvSpPr>
            <p:cNvPr id="1053" name="TextBox 1052">
              <a:extLst>
                <a:ext uri="{FF2B5EF4-FFF2-40B4-BE49-F238E27FC236}">
                  <a16:creationId xmlns:a16="http://schemas.microsoft.com/office/drawing/2014/main" id="{BC835779-268F-F3A6-C9C8-06007B5AF28B}"/>
                </a:ext>
              </a:extLst>
            </p:cNvPr>
            <p:cNvSpPr txBox="1"/>
            <p:nvPr/>
          </p:nvSpPr>
          <p:spPr>
            <a:xfrm>
              <a:off x="1113730" y="2714376"/>
              <a:ext cx="51967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0.1</a:t>
              </a:r>
            </a:p>
          </p:txBody>
        </p: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352ADB69-042F-A5A0-3EDC-6AE4D173BCD1}"/>
                </a:ext>
              </a:extLst>
            </p:cNvPr>
            <p:cNvSpPr txBox="1"/>
            <p:nvPr/>
          </p:nvSpPr>
          <p:spPr>
            <a:xfrm>
              <a:off x="904691" y="3764677"/>
              <a:ext cx="51967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0.8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9831CA4-2D5A-AF91-4E72-5A92D45BC85F}"/>
              </a:ext>
            </a:extLst>
          </p:cNvPr>
          <p:cNvSpPr txBox="1"/>
          <p:nvPr/>
        </p:nvSpPr>
        <p:spPr>
          <a:xfrm>
            <a:off x="5343027" y="4144213"/>
            <a:ext cx="17644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200" i="1"/>
              <a:t>A</a:t>
            </a:r>
            <a:r>
              <a:rPr lang="en-US" sz="1200" i="1" err="1"/>
              <a:t>djacency</a:t>
            </a:r>
            <a:r>
              <a:rPr lang="en-US" sz="1200" i="1"/>
              <a:t> matrix of A</a:t>
            </a:r>
            <a:endParaRPr lang="vi-VN" sz="1200" i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0302DC-0BD7-6DE2-569D-A69073BAA34E}"/>
              </a:ext>
            </a:extLst>
          </p:cNvPr>
          <p:cNvSpPr txBox="1"/>
          <p:nvPr/>
        </p:nvSpPr>
        <p:spPr>
          <a:xfrm>
            <a:off x="1714964" y="4089969"/>
            <a:ext cx="8822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/>
              <a:t>Graph A</a:t>
            </a:r>
            <a:endParaRPr lang="vi-VN" sz="1200" i="1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7">
                <a:extLst>
                  <a:ext uri="{FF2B5EF4-FFF2-40B4-BE49-F238E27FC236}">
                    <a16:creationId xmlns:a16="http://schemas.microsoft.com/office/drawing/2014/main" id="{9962EFE5-85E6-34F2-9DE5-A31286D789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5629913"/>
                  </p:ext>
                </p:extLst>
              </p:nvPr>
            </p:nvGraphicFramePr>
            <p:xfrm>
              <a:off x="5071947" y="1802496"/>
              <a:ext cx="2306598" cy="2215271"/>
            </p:xfrm>
            <a:graphic>
              <a:graphicData uri="http://schemas.openxmlformats.org/drawingml/2006/table">
                <a:tbl>
                  <a:tblPr firstRow="1" bandRow="1">
                    <a:tableStyleId>{233F4942-8BC9-4261-96EE-7267397B98E8}</a:tableStyleId>
                  </a:tblPr>
                  <a:tblGrid>
                    <a:gridCol w="329514">
                      <a:extLst>
                        <a:ext uri="{9D8B030D-6E8A-4147-A177-3AD203B41FA5}">
                          <a16:colId xmlns:a16="http://schemas.microsoft.com/office/drawing/2014/main" val="3095994200"/>
                        </a:ext>
                      </a:extLst>
                    </a:gridCol>
                    <a:gridCol w="329514">
                      <a:extLst>
                        <a:ext uri="{9D8B030D-6E8A-4147-A177-3AD203B41FA5}">
                          <a16:colId xmlns:a16="http://schemas.microsoft.com/office/drawing/2014/main" val="1977563365"/>
                        </a:ext>
                      </a:extLst>
                    </a:gridCol>
                    <a:gridCol w="329514">
                      <a:extLst>
                        <a:ext uri="{9D8B030D-6E8A-4147-A177-3AD203B41FA5}">
                          <a16:colId xmlns:a16="http://schemas.microsoft.com/office/drawing/2014/main" val="2030447292"/>
                        </a:ext>
                      </a:extLst>
                    </a:gridCol>
                    <a:gridCol w="329514">
                      <a:extLst>
                        <a:ext uri="{9D8B030D-6E8A-4147-A177-3AD203B41FA5}">
                          <a16:colId xmlns:a16="http://schemas.microsoft.com/office/drawing/2014/main" val="1064439246"/>
                        </a:ext>
                      </a:extLst>
                    </a:gridCol>
                    <a:gridCol w="329514">
                      <a:extLst>
                        <a:ext uri="{9D8B030D-6E8A-4147-A177-3AD203B41FA5}">
                          <a16:colId xmlns:a16="http://schemas.microsoft.com/office/drawing/2014/main" val="924937369"/>
                        </a:ext>
                      </a:extLst>
                    </a:gridCol>
                    <a:gridCol w="329514">
                      <a:extLst>
                        <a:ext uri="{9D8B030D-6E8A-4147-A177-3AD203B41FA5}">
                          <a16:colId xmlns:a16="http://schemas.microsoft.com/office/drawing/2014/main" val="1929231328"/>
                        </a:ext>
                      </a:extLst>
                    </a:gridCol>
                    <a:gridCol w="329514">
                      <a:extLst>
                        <a:ext uri="{9D8B030D-6E8A-4147-A177-3AD203B41FA5}">
                          <a16:colId xmlns:a16="http://schemas.microsoft.com/office/drawing/2014/main" val="2629068124"/>
                        </a:ext>
                      </a:extLst>
                    </a:gridCol>
                  </a:tblGrid>
                  <a:tr h="310573">
                    <a:tc>
                      <a:txBody>
                        <a:bodyPr/>
                        <a:lstStyle/>
                        <a:p>
                          <a:pPr algn="ctr"/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1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2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3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4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5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6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671013"/>
                      </a:ext>
                    </a:extLst>
                  </a:tr>
                  <a:tr h="3518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1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0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0.8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vi-VN" sz="1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vi-VN" sz="1000" b="0">
                              <a:latin typeface="+mn-lt"/>
                            </a:rPr>
                            <a:t>.6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0.1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4181796"/>
                      </a:ext>
                    </a:extLst>
                  </a:tr>
                  <a:tr h="3105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2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0.8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0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0.9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vi-VN" sz="1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43361975"/>
                      </a:ext>
                    </a:extLst>
                  </a:tr>
                  <a:tr h="3105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3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vi-VN" sz="1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vi-VN" sz="1000" b="0">
                              <a:latin typeface="+mn-lt"/>
                            </a:rPr>
                            <a:t>.6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vi-VN" sz="1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vi-VN" sz="1000" b="0">
                              <a:latin typeface="+mn-lt"/>
                            </a:rPr>
                            <a:t>.9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0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0.2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9760638"/>
                      </a:ext>
                    </a:extLst>
                  </a:tr>
                  <a:tr h="3105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4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0.1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vi-VN" sz="1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0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0.6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0.7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25950663"/>
                      </a:ext>
                    </a:extLst>
                  </a:tr>
                  <a:tr h="3105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5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0.6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0.8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20519366"/>
                      </a:ext>
                    </a:extLst>
                  </a:tr>
                  <a:tr h="3105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6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0.2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0.7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0.8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659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7">
                <a:extLst>
                  <a:ext uri="{FF2B5EF4-FFF2-40B4-BE49-F238E27FC236}">
                    <a16:creationId xmlns:a16="http://schemas.microsoft.com/office/drawing/2014/main" id="{9962EFE5-85E6-34F2-9DE5-A31286D789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5629913"/>
                  </p:ext>
                </p:extLst>
              </p:nvPr>
            </p:nvGraphicFramePr>
            <p:xfrm>
              <a:off x="5071947" y="1802496"/>
              <a:ext cx="2306598" cy="2215271"/>
            </p:xfrm>
            <a:graphic>
              <a:graphicData uri="http://schemas.openxmlformats.org/drawingml/2006/table">
                <a:tbl>
                  <a:tblPr firstRow="1" bandRow="1">
                    <a:tableStyleId>{233F4942-8BC9-4261-96EE-7267397B98E8}</a:tableStyleId>
                  </a:tblPr>
                  <a:tblGrid>
                    <a:gridCol w="329514">
                      <a:extLst>
                        <a:ext uri="{9D8B030D-6E8A-4147-A177-3AD203B41FA5}">
                          <a16:colId xmlns:a16="http://schemas.microsoft.com/office/drawing/2014/main" val="3095994200"/>
                        </a:ext>
                      </a:extLst>
                    </a:gridCol>
                    <a:gridCol w="329514">
                      <a:extLst>
                        <a:ext uri="{9D8B030D-6E8A-4147-A177-3AD203B41FA5}">
                          <a16:colId xmlns:a16="http://schemas.microsoft.com/office/drawing/2014/main" val="1977563365"/>
                        </a:ext>
                      </a:extLst>
                    </a:gridCol>
                    <a:gridCol w="329514">
                      <a:extLst>
                        <a:ext uri="{9D8B030D-6E8A-4147-A177-3AD203B41FA5}">
                          <a16:colId xmlns:a16="http://schemas.microsoft.com/office/drawing/2014/main" val="2030447292"/>
                        </a:ext>
                      </a:extLst>
                    </a:gridCol>
                    <a:gridCol w="329514">
                      <a:extLst>
                        <a:ext uri="{9D8B030D-6E8A-4147-A177-3AD203B41FA5}">
                          <a16:colId xmlns:a16="http://schemas.microsoft.com/office/drawing/2014/main" val="1064439246"/>
                        </a:ext>
                      </a:extLst>
                    </a:gridCol>
                    <a:gridCol w="329514">
                      <a:extLst>
                        <a:ext uri="{9D8B030D-6E8A-4147-A177-3AD203B41FA5}">
                          <a16:colId xmlns:a16="http://schemas.microsoft.com/office/drawing/2014/main" val="924937369"/>
                        </a:ext>
                      </a:extLst>
                    </a:gridCol>
                    <a:gridCol w="329514">
                      <a:extLst>
                        <a:ext uri="{9D8B030D-6E8A-4147-A177-3AD203B41FA5}">
                          <a16:colId xmlns:a16="http://schemas.microsoft.com/office/drawing/2014/main" val="1929231328"/>
                        </a:ext>
                      </a:extLst>
                    </a:gridCol>
                    <a:gridCol w="329514">
                      <a:extLst>
                        <a:ext uri="{9D8B030D-6E8A-4147-A177-3AD203B41FA5}">
                          <a16:colId xmlns:a16="http://schemas.microsoft.com/office/drawing/2014/main" val="2629068124"/>
                        </a:ext>
                      </a:extLst>
                    </a:gridCol>
                  </a:tblGrid>
                  <a:tr h="310573">
                    <a:tc>
                      <a:txBody>
                        <a:bodyPr/>
                        <a:lstStyle/>
                        <a:p>
                          <a:pPr algn="ctr"/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1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2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3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4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5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6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671013"/>
                      </a:ext>
                    </a:extLst>
                  </a:tr>
                  <a:tr h="3518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1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0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0.8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98182" t="-89655" r="-298182" b="-4448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0.1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4181796"/>
                      </a:ext>
                    </a:extLst>
                  </a:tr>
                  <a:tr h="3105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2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0.8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0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0.9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5556" t="-215686" r="-203704" b="-4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43361975"/>
                      </a:ext>
                    </a:extLst>
                  </a:tr>
                  <a:tr h="3105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3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3704" t="-315686" r="-505556" b="-3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3704" t="-315686" r="-405556" b="-3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0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0.2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9760638"/>
                      </a:ext>
                    </a:extLst>
                  </a:tr>
                  <a:tr h="3105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4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0.1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3704" t="-407692" r="-40555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0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0.6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0.7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25950663"/>
                      </a:ext>
                    </a:extLst>
                  </a:tr>
                  <a:tr h="3105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5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0.6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0.8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20519366"/>
                      </a:ext>
                    </a:extLst>
                  </a:tr>
                  <a:tr h="3105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6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0.2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0.7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0.8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6597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B2FFDF1A-6ACD-730C-A46B-B1A78786D0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2726016"/>
                  </p:ext>
                </p:extLst>
              </p:nvPr>
            </p:nvGraphicFramePr>
            <p:xfrm>
              <a:off x="9349586" y="2437315"/>
              <a:ext cx="4916071" cy="3705798"/>
            </p:xfrm>
            <a:graphic>
              <a:graphicData uri="http://schemas.openxmlformats.org/drawingml/2006/table">
                <a:tbl>
                  <a:tblPr firstRow="1" bandRow="1">
                    <a:tableStyleId>{233F4942-8BC9-4261-96EE-7267397B98E8}</a:tableStyleId>
                  </a:tblPr>
                  <a:tblGrid>
                    <a:gridCol w="1054097">
                      <a:extLst>
                        <a:ext uri="{9D8B030D-6E8A-4147-A177-3AD203B41FA5}">
                          <a16:colId xmlns:a16="http://schemas.microsoft.com/office/drawing/2014/main" val="733132587"/>
                        </a:ext>
                      </a:extLst>
                    </a:gridCol>
                    <a:gridCol w="3861974">
                      <a:extLst>
                        <a:ext uri="{9D8B030D-6E8A-4147-A177-3AD203B41FA5}">
                          <a16:colId xmlns:a16="http://schemas.microsoft.com/office/drawing/2014/main" val="2799977111"/>
                        </a:ext>
                      </a:extLst>
                    </a:gridCol>
                  </a:tblGrid>
                  <a:tr h="2873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=[0.408  0.408 −0.291 −0.643 −0.149  0.383]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90510944"/>
                      </a:ext>
                    </a:extLst>
                  </a:tr>
                  <a:tr h="2873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=0.189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=[0.408  0.439  0.085  0.110  0.686 −0.388]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19478365"/>
                      </a:ext>
                    </a:extLst>
                  </a:tr>
                  <a:tr h="2873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=1.963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=[0.408  0.374  0.233  0.517 −0.609 −0.026]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83782178"/>
                      </a:ext>
                    </a:extLst>
                  </a:tr>
                  <a:tr h="2873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=2.147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=[0.408 −0.403 −0.737  0.182 −0.090 −0.295]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00866048"/>
                      </a:ext>
                    </a:extLst>
                  </a:tr>
                  <a:tr h="2873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=2.673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=[0.408 −0.446  0.527 −0.444 −0.160 −0.367]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05950375"/>
                      </a:ext>
                    </a:extLst>
                  </a:tr>
                  <a:tr h="2873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=2.429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=[0.408 −0.373  0.182  0.278  0.321  0.693]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758434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B2FFDF1A-6ACD-730C-A46B-B1A78786D0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2726016"/>
                  </p:ext>
                </p:extLst>
              </p:nvPr>
            </p:nvGraphicFramePr>
            <p:xfrm>
              <a:off x="9349586" y="2437315"/>
              <a:ext cx="4916071" cy="1828800"/>
            </p:xfrm>
            <a:graphic>
              <a:graphicData uri="http://schemas.openxmlformats.org/drawingml/2006/table">
                <a:tbl>
                  <a:tblPr firstRow="1" bandRow="1">
                    <a:tableStyleId>{233F4942-8BC9-4261-96EE-7267397B98E8}</a:tableStyleId>
                  </a:tblPr>
                  <a:tblGrid>
                    <a:gridCol w="1054097">
                      <a:extLst>
                        <a:ext uri="{9D8B030D-6E8A-4147-A177-3AD203B41FA5}">
                          <a16:colId xmlns:a16="http://schemas.microsoft.com/office/drawing/2014/main" val="733132587"/>
                        </a:ext>
                      </a:extLst>
                    </a:gridCol>
                    <a:gridCol w="3861974">
                      <a:extLst>
                        <a:ext uri="{9D8B030D-6E8A-4147-A177-3AD203B41FA5}">
                          <a16:colId xmlns:a16="http://schemas.microsoft.com/office/drawing/2014/main" val="2799977111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78" t="-2000" r="-368208" b="-5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402" t="-2000" r="-315" b="-51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051094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78" t="-102000" r="-368208" b="-4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402" t="-102000" r="-315" b="-41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947836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78" t="-198039" r="-368208" b="-3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402" t="-198039" r="-315" b="-3039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378217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78" t="-304000" r="-368208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402" t="-304000" r="-315" b="-2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086604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78" t="-404000" r="-368208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402" t="-404000" r="-315" b="-1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595037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78" t="-504000" r="-368208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402" t="-504000" r="-315" b="-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58434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6AE92C4-FEE3-4438-4D89-C5AFDCD09534}"/>
              </a:ext>
            </a:extLst>
          </p:cNvPr>
          <p:cNvSpPr txBox="1"/>
          <p:nvPr/>
        </p:nvSpPr>
        <p:spPr>
          <a:xfrm>
            <a:off x="10020214" y="4410833"/>
            <a:ext cx="3707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/>
              <a:t>Eigenvalues and eigenvectors of </a:t>
            </a:r>
            <a:r>
              <a:rPr lang="vi-VN" sz="1200" i="1"/>
              <a:t>Laplacian</a:t>
            </a:r>
            <a:r>
              <a:rPr lang="en-US" sz="1200" i="1"/>
              <a:t> matrix</a:t>
            </a:r>
            <a:endParaRPr lang="vi-VN" sz="1200" i="1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E22C804-FCD4-C921-855A-046267B3A4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Summarize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849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9EBEAF-0074-E96C-6C0A-ECAFFBFD0A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15" name="Hộp Văn bản 3">
            <a:extLst>
              <a:ext uri="{FF2B5EF4-FFF2-40B4-BE49-F238E27FC236}">
                <a16:creationId xmlns:a16="http://schemas.microsoft.com/office/drawing/2014/main" id="{2E1C48C7-93FC-34A2-5D2E-30EADCA16637}"/>
              </a:ext>
            </a:extLst>
          </p:cNvPr>
          <p:cNvSpPr txBox="1"/>
          <p:nvPr/>
        </p:nvSpPr>
        <p:spPr>
          <a:xfrm>
            <a:off x="1244529" y="667161"/>
            <a:ext cx="45719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4163" indent="-284163">
              <a:buFont typeface="Courier New" panose="02070309020205020404" pitchFamily="49" charset="0"/>
              <a:buChar char="o"/>
            </a:pPr>
            <a:r>
              <a:rPr lang="vi-VN"/>
              <a:t>Transform Adjacency matrix  into Laplace matrix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D74CD5-F4EE-4157-48C8-7144E078E4FA}"/>
              </a:ext>
            </a:extLst>
          </p:cNvPr>
          <p:cNvSpPr txBox="1"/>
          <p:nvPr/>
        </p:nvSpPr>
        <p:spPr>
          <a:xfrm>
            <a:off x="1244530" y="974938"/>
            <a:ext cx="52680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vi-VN"/>
              <a:t>Compute Eigenvalues and eigenvector of Laplace matrix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79BF79-4D2A-E7A0-4E54-40C66499A296}"/>
              </a:ext>
            </a:extLst>
          </p:cNvPr>
          <p:cNvGrpSpPr/>
          <p:nvPr/>
        </p:nvGrpSpPr>
        <p:grpSpPr>
          <a:xfrm>
            <a:off x="-2498243" y="2246942"/>
            <a:ext cx="2831030" cy="2438870"/>
            <a:chOff x="488368" y="2238108"/>
            <a:chExt cx="2131624" cy="177279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32C279A-7E4D-8FA2-5A9F-2FF78012FA6C}"/>
                </a:ext>
              </a:extLst>
            </p:cNvPr>
            <p:cNvSpPr/>
            <p:nvPr/>
          </p:nvSpPr>
          <p:spPr>
            <a:xfrm>
              <a:off x="777168" y="3602421"/>
              <a:ext cx="161025" cy="161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5</a:t>
              </a:r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1191374-E50E-B801-CA6D-631BDDC00CA0}"/>
                </a:ext>
              </a:extLst>
            </p:cNvPr>
            <p:cNvSpPr/>
            <p:nvPr/>
          </p:nvSpPr>
          <p:spPr>
            <a:xfrm>
              <a:off x="929568" y="3101830"/>
              <a:ext cx="161025" cy="161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4</a:t>
              </a:r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FD5A63B-AFBE-7E8D-8511-1ADA08FDFD6C}"/>
                </a:ext>
              </a:extLst>
            </p:cNvPr>
            <p:cNvSpPr/>
            <p:nvPr/>
          </p:nvSpPr>
          <p:spPr>
            <a:xfrm>
              <a:off x="1256141" y="3590819"/>
              <a:ext cx="161025" cy="161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6</a:t>
              </a:r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97CE10D-185A-52CA-C972-9713262C4700}"/>
                </a:ext>
              </a:extLst>
            </p:cNvPr>
            <p:cNvSpPr/>
            <p:nvPr/>
          </p:nvSpPr>
          <p:spPr>
            <a:xfrm>
              <a:off x="2126960" y="2432897"/>
              <a:ext cx="161025" cy="161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2</a:t>
              </a:r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2A5ACF5-9187-8CA0-08F6-34929450EA40}"/>
                </a:ext>
              </a:extLst>
            </p:cNvPr>
            <p:cNvSpPr/>
            <p:nvPr/>
          </p:nvSpPr>
          <p:spPr>
            <a:xfrm>
              <a:off x="1569566" y="2513410"/>
              <a:ext cx="161025" cy="161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1</a:t>
              </a:r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C660D45-F4AA-C883-9013-572F2ECEA786}"/>
                </a:ext>
              </a:extLst>
            </p:cNvPr>
            <p:cNvSpPr/>
            <p:nvPr/>
          </p:nvSpPr>
          <p:spPr>
            <a:xfrm>
              <a:off x="1896139" y="3002399"/>
              <a:ext cx="161025" cy="161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3</a:t>
              </a:r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A2083BC-6843-D70D-A111-7C3562347F65}"/>
                </a:ext>
              </a:extLst>
            </p:cNvPr>
            <p:cNvCxnSpPr>
              <a:cxnSpLocks/>
              <a:stCxn id="13" idx="4"/>
              <a:endCxn id="20" idx="0"/>
            </p:cNvCxnSpPr>
            <p:nvPr/>
          </p:nvCxnSpPr>
          <p:spPr>
            <a:xfrm flipH="1">
              <a:off x="1976652" y="2593922"/>
              <a:ext cx="230821" cy="40847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Straight Connector 1023">
              <a:extLst>
                <a:ext uri="{FF2B5EF4-FFF2-40B4-BE49-F238E27FC236}">
                  <a16:creationId xmlns:a16="http://schemas.microsoft.com/office/drawing/2014/main" id="{907896C5-E003-6AB9-D385-55680E279BCD}"/>
                </a:ext>
              </a:extLst>
            </p:cNvPr>
            <p:cNvCxnSpPr>
              <a:cxnSpLocks/>
              <a:stCxn id="20" idx="3"/>
              <a:endCxn id="8" idx="7"/>
            </p:cNvCxnSpPr>
            <p:nvPr/>
          </p:nvCxnSpPr>
          <p:spPr>
            <a:xfrm flipH="1">
              <a:off x="1393584" y="3139842"/>
              <a:ext cx="526137" cy="47455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Straight Connector 1027">
              <a:extLst>
                <a:ext uri="{FF2B5EF4-FFF2-40B4-BE49-F238E27FC236}">
                  <a16:creationId xmlns:a16="http://schemas.microsoft.com/office/drawing/2014/main" id="{66AC1A74-E7B7-826F-5E0B-2E5FC8DAEC7F}"/>
                </a:ext>
              </a:extLst>
            </p:cNvPr>
            <p:cNvCxnSpPr>
              <a:cxnSpLocks/>
              <a:stCxn id="7" idx="5"/>
              <a:endCxn id="8" idx="1"/>
            </p:cNvCxnSpPr>
            <p:nvPr/>
          </p:nvCxnSpPr>
          <p:spPr>
            <a:xfrm>
              <a:off x="1067011" y="3239273"/>
              <a:ext cx="212712" cy="3751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Straight Connector 1030">
              <a:extLst>
                <a:ext uri="{FF2B5EF4-FFF2-40B4-BE49-F238E27FC236}">
                  <a16:creationId xmlns:a16="http://schemas.microsoft.com/office/drawing/2014/main" id="{125C5D5D-8FC4-2807-00B8-E1FF69AB76DD}"/>
                </a:ext>
              </a:extLst>
            </p:cNvPr>
            <p:cNvCxnSpPr>
              <a:cxnSpLocks/>
              <a:stCxn id="7" idx="3"/>
              <a:endCxn id="6" idx="0"/>
            </p:cNvCxnSpPr>
            <p:nvPr/>
          </p:nvCxnSpPr>
          <p:spPr>
            <a:xfrm flipH="1">
              <a:off x="857681" y="3239273"/>
              <a:ext cx="95469" cy="36314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Straight Connector 1033">
              <a:extLst>
                <a:ext uri="{FF2B5EF4-FFF2-40B4-BE49-F238E27FC236}">
                  <a16:creationId xmlns:a16="http://schemas.microsoft.com/office/drawing/2014/main" id="{A8E79851-AE35-2D9F-A541-09A2766B8199}"/>
                </a:ext>
              </a:extLst>
            </p:cNvPr>
            <p:cNvCxnSpPr>
              <a:cxnSpLocks/>
              <a:stCxn id="6" idx="6"/>
              <a:endCxn id="8" idx="2"/>
            </p:cNvCxnSpPr>
            <p:nvPr/>
          </p:nvCxnSpPr>
          <p:spPr>
            <a:xfrm flipV="1">
              <a:off x="938193" y="3671332"/>
              <a:ext cx="317948" cy="1160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Straight Connector 1036">
              <a:extLst>
                <a:ext uri="{FF2B5EF4-FFF2-40B4-BE49-F238E27FC236}">
                  <a16:creationId xmlns:a16="http://schemas.microsoft.com/office/drawing/2014/main" id="{9E8C880A-9D1C-7277-8ABF-03F49CBE3129}"/>
                </a:ext>
              </a:extLst>
            </p:cNvPr>
            <p:cNvCxnSpPr>
              <a:cxnSpLocks/>
              <a:stCxn id="16" idx="5"/>
              <a:endCxn id="20" idx="1"/>
            </p:cNvCxnSpPr>
            <p:nvPr/>
          </p:nvCxnSpPr>
          <p:spPr>
            <a:xfrm>
              <a:off x="1707009" y="2650853"/>
              <a:ext cx="212712" cy="3751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0" name="Straight Connector 1039">
              <a:extLst>
                <a:ext uri="{FF2B5EF4-FFF2-40B4-BE49-F238E27FC236}">
                  <a16:creationId xmlns:a16="http://schemas.microsoft.com/office/drawing/2014/main" id="{FB889D91-3199-0BEB-6036-57D99024EFF2}"/>
                </a:ext>
              </a:extLst>
            </p:cNvPr>
            <p:cNvCxnSpPr>
              <a:cxnSpLocks/>
              <a:stCxn id="13" idx="2"/>
              <a:endCxn id="16" idx="6"/>
            </p:cNvCxnSpPr>
            <p:nvPr/>
          </p:nvCxnSpPr>
          <p:spPr>
            <a:xfrm flipH="1">
              <a:off x="1730591" y="2513410"/>
              <a:ext cx="396369" cy="8051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Straight Connector 1042">
              <a:extLst>
                <a:ext uri="{FF2B5EF4-FFF2-40B4-BE49-F238E27FC236}">
                  <a16:creationId xmlns:a16="http://schemas.microsoft.com/office/drawing/2014/main" id="{2688D8E6-28B9-C609-6F1B-2524FF46CA02}"/>
                </a:ext>
              </a:extLst>
            </p:cNvPr>
            <p:cNvCxnSpPr>
              <a:cxnSpLocks/>
              <a:stCxn id="16" idx="3"/>
              <a:endCxn id="7" idx="7"/>
            </p:cNvCxnSpPr>
            <p:nvPr/>
          </p:nvCxnSpPr>
          <p:spPr>
            <a:xfrm flipH="1">
              <a:off x="1067011" y="2650853"/>
              <a:ext cx="526137" cy="47455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7" name="TextBox 1046">
              <a:extLst>
                <a:ext uri="{FF2B5EF4-FFF2-40B4-BE49-F238E27FC236}">
                  <a16:creationId xmlns:a16="http://schemas.microsoft.com/office/drawing/2014/main" id="{00829DF8-10B7-8050-C2F5-D0C68C4E5F84}"/>
                </a:ext>
              </a:extLst>
            </p:cNvPr>
            <p:cNvSpPr txBox="1"/>
            <p:nvPr/>
          </p:nvSpPr>
          <p:spPr>
            <a:xfrm>
              <a:off x="488368" y="3319786"/>
              <a:ext cx="51967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0.6</a:t>
              </a: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D190477D-BBC1-B05C-4B60-657BFCB2855C}"/>
                </a:ext>
              </a:extLst>
            </p:cNvPr>
            <p:cNvSpPr txBox="1"/>
            <p:nvPr/>
          </p:nvSpPr>
          <p:spPr>
            <a:xfrm>
              <a:off x="1750065" y="2238108"/>
              <a:ext cx="51967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0.8</a:t>
              </a:r>
            </a:p>
          </p:txBody>
        </p:sp>
        <p:sp>
          <p:nvSpPr>
            <p:cNvPr id="1049" name="TextBox 1048">
              <a:extLst>
                <a:ext uri="{FF2B5EF4-FFF2-40B4-BE49-F238E27FC236}">
                  <a16:creationId xmlns:a16="http://schemas.microsoft.com/office/drawing/2014/main" id="{4A03656B-9547-E93F-9B65-3C64F4865966}"/>
                </a:ext>
              </a:extLst>
            </p:cNvPr>
            <p:cNvSpPr txBox="1"/>
            <p:nvPr/>
          </p:nvSpPr>
          <p:spPr>
            <a:xfrm>
              <a:off x="2100317" y="2713580"/>
              <a:ext cx="51967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0.9</a:t>
              </a:r>
            </a:p>
          </p:txBody>
        </p:sp>
        <p:sp>
          <p:nvSpPr>
            <p:cNvPr id="1050" name="TextBox 1049">
              <a:extLst>
                <a:ext uri="{FF2B5EF4-FFF2-40B4-BE49-F238E27FC236}">
                  <a16:creationId xmlns:a16="http://schemas.microsoft.com/office/drawing/2014/main" id="{6D17AF8D-B98A-F1E6-29B6-418B0843C742}"/>
                </a:ext>
              </a:extLst>
            </p:cNvPr>
            <p:cNvSpPr txBox="1"/>
            <p:nvPr/>
          </p:nvSpPr>
          <p:spPr>
            <a:xfrm>
              <a:off x="1570390" y="3426837"/>
              <a:ext cx="51967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0.2</a:t>
              </a:r>
            </a:p>
          </p:txBody>
        </p:sp>
        <p:sp>
          <p:nvSpPr>
            <p:cNvPr id="1051" name="TextBox 1050">
              <a:extLst>
                <a:ext uri="{FF2B5EF4-FFF2-40B4-BE49-F238E27FC236}">
                  <a16:creationId xmlns:a16="http://schemas.microsoft.com/office/drawing/2014/main" id="{A715C07A-DA70-2793-48B6-983AF5F9867D}"/>
                </a:ext>
              </a:extLst>
            </p:cNvPr>
            <p:cNvSpPr txBox="1"/>
            <p:nvPr/>
          </p:nvSpPr>
          <p:spPr>
            <a:xfrm>
              <a:off x="1127769" y="3235605"/>
              <a:ext cx="51967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0.7</a:t>
              </a:r>
            </a:p>
          </p:txBody>
        </p:sp>
        <p:sp>
          <p:nvSpPr>
            <p:cNvPr id="1052" name="TextBox 1051">
              <a:extLst>
                <a:ext uri="{FF2B5EF4-FFF2-40B4-BE49-F238E27FC236}">
                  <a16:creationId xmlns:a16="http://schemas.microsoft.com/office/drawing/2014/main" id="{B35FEC7D-32E1-3BD1-7996-3174B036952D}"/>
                </a:ext>
              </a:extLst>
            </p:cNvPr>
            <p:cNvSpPr txBox="1"/>
            <p:nvPr/>
          </p:nvSpPr>
          <p:spPr>
            <a:xfrm>
              <a:off x="1483451" y="2797230"/>
              <a:ext cx="51967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0.6</a:t>
              </a:r>
            </a:p>
          </p:txBody>
        </p:sp>
        <p:sp>
          <p:nvSpPr>
            <p:cNvPr id="1053" name="TextBox 1052">
              <a:extLst>
                <a:ext uri="{FF2B5EF4-FFF2-40B4-BE49-F238E27FC236}">
                  <a16:creationId xmlns:a16="http://schemas.microsoft.com/office/drawing/2014/main" id="{BC835779-268F-F3A6-C9C8-06007B5AF28B}"/>
                </a:ext>
              </a:extLst>
            </p:cNvPr>
            <p:cNvSpPr txBox="1"/>
            <p:nvPr/>
          </p:nvSpPr>
          <p:spPr>
            <a:xfrm>
              <a:off x="1113730" y="2714376"/>
              <a:ext cx="51967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0.1</a:t>
              </a:r>
            </a:p>
          </p:txBody>
        </p: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352ADB69-042F-A5A0-3EDC-6AE4D173BCD1}"/>
                </a:ext>
              </a:extLst>
            </p:cNvPr>
            <p:cNvSpPr txBox="1"/>
            <p:nvPr/>
          </p:nvSpPr>
          <p:spPr>
            <a:xfrm>
              <a:off x="904691" y="3764677"/>
              <a:ext cx="51967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0.8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9831CA4-2D5A-AF91-4E72-5A92D45BC85F}"/>
              </a:ext>
            </a:extLst>
          </p:cNvPr>
          <p:cNvSpPr txBox="1"/>
          <p:nvPr/>
        </p:nvSpPr>
        <p:spPr>
          <a:xfrm>
            <a:off x="1242077" y="4199632"/>
            <a:ext cx="17644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200" i="1"/>
              <a:t>Laplacian</a:t>
            </a:r>
            <a:r>
              <a:rPr lang="en-US" sz="1200" i="1"/>
              <a:t> matrix of A</a:t>
            </a:r>
            <a:endParaRPr lang="vi-VN" sz="1200" i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0302DC-0BD7-6DE2-569D-A69073BAA34E}"/>
              </a:ext>
            </a:extLst>
          </p:cNvPr>
          <p:cNvSpPr txBox="1"/>
          <p:nvPr/>
        </p:nvSpPr>
        <p:spPr>
          <a:xfrm>
            <a:off x="-2093306" y="4588658"/>
            <a:ext cx="8822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/>
              <a:t>Graph A</a:t>
            </a:r>
            <a:endParaRPr lang="vi-VN" sz="1200" i="1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7">
                <a:extLst>
                  <a:ext uri="{FF2B5EF4-FFF2-40B4-BE49-F238E27FC236}">
                    <a16:creationId xmlns:a16="http://schemas.microsoft.com/office/drawing/2014/main" id="{9962EFE5-85E6-34F2-9DE5-A31286D789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3436880"/>
                  </p:ext>
                </p:extLst>
              </p:nvPr>
            </p:nvGraphicFramePr>
            <p:xfrm>
              <a:off x="801224" y="1800477"/>
              <a:ext cx="2663374" cy="2383064"/>
            </p:xfrm>
            <a:graphic>
              <a:graphicData uri="http://schemas.openxmlformats.org/drawingml/2006/table">
                <a:tbl>
                  <a:tblPr firstRow="1" bandRow="1">
                    <a:tableStyleId>{233F4942-8BC9-4261-96EE-7267397B98E8}</a:tableStyleId>
                  </a:tblPr>
                  <a:tblGrid>
                    <a:gridCol w="380482">
                      <a:extLst>
                        <a:ext uri="{9D8B030D-6E8A-4147-A177-3AD203B41FA5}">
                          <a16:colId xmlns:a16="http://schemas.microsoft.com/office/drawing/2014/main" val="3095994200"/>
                        </a:ext>
                      </a:extLst>
                    </a:gridCol>
                    <a:gridCol w="380482">
                      <a:extLst>
                        <a:ext uri="{9D8B030D-6E8A-4147-A177-3AD203B41FA5}">
                          <a16:colId xmlns:a16="http://schemas.microsoft.com/office/drawing/2014/main" val="1977563365"/>
                        </a:ext>
                      </a:extLst>
                    </a:gridCol>
                    <a:gridCol w="380482">
                      <a:extLst>
                        <a:ext uri="{9D8B030D-6E8A-4147-A177-3AD203B41FA5}">
                          <a16:colId xmlns:a16="http://schemas.microsoft.com/office/drawing/2014/main" val="2030447292"/>
                        </a:ext>
                      </a:extLst>
                    </a:gridCol>
                    <a:gridCol w="380482">
                      <a:extLst>
                        <a:ext uri="{9D8B030D-6E8A-4147-A177-3AD203B41FA5}">
                          <a16:colId xmlns:a16="http://schemas.microsoft.com/office/drawing/2014/main" val="1064439246"/>
                        </a:ext>
                      </a:extLst>
                    </a:gridCol>
                    <a:gridCol w="380482">
                      <a:extLst>
                        <a:ext uri="{9D8B030D-6E8A-4147-A177-3AD203B41FA5}">
                          <a16:colId xmlns:a16="http://schemas.microsoft.com/office/drawing/2014/main" val="924937369"/>
                        </a:ext>
                      </a:extLst>
                    </a:gridCol>
                    <a:gridCol w="380482">
                      <a:extLst>
                        <a:ext uri="{9D8B030D-6E8A-4147-A177-3AD203B41FA5}">
                          <a16:colId xmlns:a16="http://schemas.microsoft.com/office/drawing/2014/main" val="1929231328"/>
                        </a:ext>
                      </a:extLst>
                    </a:gridCol>
                    <a:gridCol w="380482">
                      <a:extLst>
                        <a:ext uri="{9D8B030D-6E8A-4147-A177-3AD203B41FA5}">
                          <a16:colId xmlns:a16="http://schemas.microsoft.com/office/drawing/2014/main" val="2629068124"/>
                        </a:ext>
                      </a:extLst>
                    </a:gridCol>
                  </a:tblGrid>
                  <a:tr h="332701">
                    <a:tc>
                      <a:txBody>
                        <a:bodyPr/>
                        <a:lstStyle/>
                        <a:p>
                          <a:pPr algn="ctr"/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1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2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3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4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5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6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671013"/>
                      </a:ext>
                    </a:extLst>
                  </a:tr>
                  <a:tr h="3868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1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1.5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-0.8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-0.6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-0.1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4181796"/>
                      </a:ext>
                    </a:extLst>
                  </a:tr>
                  <a:tr h="3327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2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-0.8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1.7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-0.9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vi-VN" sz="1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43361975"/>
                      </a:ext>
                    </a:extLst>
                  </a:tr>
                  <a:tr h="3327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3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vi-VN" sz="1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vi-VN" sz="1000" b="0">
                              <a:latin typeface="+mn-lt"/>
                            </a:rPr>
                            <a:t>-.6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/>
                            <a:t>-</a:t>
                          </a:r>
                          <a14:m>
                            <m:oMath xmlns:m="http://schemas.openxmlformats.org/officeDocument/2006/math">
                              <m:r>
                                <a:rPr lang="vi-VN" sz="1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vi-VN" sz="1000" b="0">
                              <a:latin typeface="+mn-lt"/>
                            </a:rPr>
                            <a:t>.9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1.7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-0.2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9760638"/>
                      </a:ext>
                    </a:extLst>
                  </a:tr>
                  <a:tr h="3327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4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-0.1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vi-VN" sz="1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1.4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-0.6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-0.7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25950663"/>
                      </a:ext>
                    </a:extLst>
                  </a:tr>
                  <a:tr h="3327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5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-0.6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1.4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-0.8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20519366"/>
                      </a:ext>
                    </a:extLst>
                  </a:tr>
                  <a:tr h="3327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6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-0.2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-0.7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-0.8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1.7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659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7">
                <a:extLst>
                  <a:ext uri="{FF2B5EF4-FFF2-40B4-BE49-F238E27FC236}">
                    <a16:creationId xmlns:a16="http://schemas.microsoft.com/office/drawing/2014/main" id="{9962EFE5-85E6-34F2-9DE5-A31286D789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3436880"/>
                  </p:ext>
                </p:extLst>
              </p:nvPr>
            </p:nvGraphicFramePr>
            <p:xfrm>
              <a:off x="801224" y="1800477"/>
              <a:ext cx="2663374" cy="2383064"/>
            </p:xfrm>
            <a:graphic>
              <a:graphicData uri="http://schemas.openxmlformats.org/drawingml/2006/table">
                <a:tbl>
                  <a:tblPr firstRow="1" bandRow="1">
                    <a:tableStyleId>{233F4942-8BC9-4261-96EE-7267397B98E8}</a:tableStyleId>
                  </a:tblPr>
                  <a:tblGrid>
                    <a:gridCol w="380482">
                      <a:extLst>
                        <a:ext uri="{9D8B030D-6E8A-4147-A177-3AD203B41FA5}">
                          <a16:colId xmlns:a16="http://schemas.microsoft.com/office/drawing/2014/main" val="3095994200"/>
                        </a:ext>
                      </a:extLst>
                    </a:gridCol>
                    <a:gridCol w="380482">
                      <a:extLst>
                        <a:ext uri="{9D8B030D-6E8A-4147-A177-3AD203B41FA5}">
                          <a16:colId xmlns:a16="http://schemas.microsoft.com/office/drawing/2014/main" val="1977563365"/>
                        </a:ext>
                      </a:extLst>
                    </a:gridCol>
                    <a:gridCol w="380482">
                      <a:extLst>
                        <a:ext uri="{9D8B030D-6E8A-4147-A177-3AD203B41FA5}">
                          <a16:colId xmlns:a16="http://schemas.microsoft.com/office/drawing/2014/main" val="2030447292"/>
                        </a:ext>
                      </a:extLst>
                    </a:gridCol>
                    <a:gridCol w="380482">
                      <a:extLst>
                        <a:ext uri="{9D8B030D-6E8A-4147-A177-3AD203B41FA5}">
                          <a16:colId xmlns:a16="http://schemas.microsoft.com/office/drawing/2014/main" val="1064439246"/>
                        </a:ext>
                      </a:extLst>
                    </a:gridCol>
                    <a:gridCol w="380482">
                      <a:extLst>
                        <a:ext uri="{9D8B030D-6E8A-4147-A177-3AD203B41FA5}">
                          <a16:colId xmlns:a16="http://schemas.microsoft.com/office/drawing/2014/main" val="924937369"/>
                        </a:ext>
                      </a:extLst>
                    </a:gridCol>
                    <a:gridCol w="380482">
                      <a:extLst>
                        <a:ext uri="{9D8B030D-6E8A-4147-A177-3AD203B41FA5}">
                          <a16:colId xmlns:a16="http://schemas.microsoft.com/office/drawing/2014/main" val="1929231328"/>
                        </a:ext>
                      </a:extLst>
                    </a:gridCol>
                    <a:gridCol w="380482">
                      <a:extLst>
                        <a:ext uri="{9D8B030D-6E8A-4147-A177-3AD203B41FA5}">
                          <a16:colId xmlns:a16="http://schemas.microsoft.com/office/drawing/2014/main" val="2629068124"/>
                        </a:ext>
                      </a:extLst>
                    </a:gridCol>
                  </a:tblGrid>
                  <a:tr h="332701">
                    <a:tc>
                      <a:txBody>
                        <a:bodyPr/>
                        <a:lstStyle/>
                        <a:p>
                          <a:pPr algn="ctr"/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1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2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3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4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5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6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671013"/>
                      </a:ext>
                    </a:extLst>
                  </a:tr>
                  <a:tr h="3868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1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1.5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-0.8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-0.6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-0.1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4181796"/>
                      </a:ext>
                    </a:extLst>
                  </a:tr>
                  <a:tr h="3327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2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-0.8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1.7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-0.9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98413" t="-216364" r="-201587" b="-40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43361975"/>
                      </a:ext>
                    </a:extLst>
                  </a:tr>
                  <a:tr h="3327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3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3226" t="-316364" r="-508065" b="-30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000" t="-316364" r="-400000" b="-30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1.7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-0.2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9760638"/>
                      </a:ext>
                    </a:extLst>
                  </a:tr>
                  <a:tr h="3327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>
                              <a:latin typeface="+mn-lt"/>
                            </a:rPr>
                            <a:t>4</a:t>
                          </a: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-0.1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000" t="-416364" r="-400000" b="-20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1.4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-0.6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-0.7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25950663"/>
                      </a:ext>
                    </a:extLst>
                  </a:tr>
                  <a:tr h="3327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5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-0.6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1.4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-0.8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20519366"/>
                      </a:ext>
                    </a:extLst>
                  </a:tr>
                  <a:tr h="3327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6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0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-0.2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-0.7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-0.8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000" b="0">
                              <a:latin typeface="+mn-lt"/>
                            </a:rPr>
                            <a:t>1.7</a:t>
                          </a:r>
                          <a:endParaRPr lang="en-US" sz="1000" b="0">
                            <a:latin typeface="+mn-lt"/>
                          </a:endParaRPr>
                        </a:p>
                      </a:txBody>
                      <a:tcPr marL="56329" marR="56329" marT="28164" marB="2816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6597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9">
                <a:extLst>
                  <a:ext uri="{FF2B5EF4-FFF2-40B4-BE49-F238E27FC236}">
                    <a16:creationId xmlns:a16="http://schemas.microsoft.com/office/drawing/2014/main" id="{E977827E-BA51-99C1-E1AA-A69C7CE5F7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4144893"/>
                  </p:ext>
                </p:extLst>
              </p:nvPr>
            </p:nvGraphicFramePr>
            <p:xfrm>
              <a:off x="3764387" y="2011321"/>
              <a:ext cx="4916071" cy="3705798"/>
            </p:xfrm>
            <a:graphic>
              <a:graphicData uri="http://schemas.openxmlformats.org/drawingml/2006/table">
                <a:tbl>
                  <a:tblPr firstRow="1" bandRow="1">
                    <a:tableStyleId>{233F4942-8BC9-4261-96EE-7267397B98E8}</a:tableStyleId>
                  </a:tblPr>
                  <a:tblGrid>
                    <a:gridCol w="1054097">
                      <a:extLst>
                        <a:ext uri="{9D8B030D-6E8A-4147-A177-3AD203B41FA5}">
                          <a16:colId xmlns:a16="http://schemas.microsoft.com/office/drawing/2014/main" val="733132587"/>
                        </a:ext>
                      </a:extLst>
                    </a:gridCol>
                    <a:gridCol w="3861974">
                      <a:extLst>
                        <a:ext uri="{9D8B030D-6E8A-4147-A177-3AD203B41FA5}">
                          <a16:colId xmlns:a16="http://schemas.microsoft.com/office/drawing/2014/main" val="2799977111"/>
                        </a:ext>
                      </a:extLst>
                    </a:gridCol>
                  </a:tblGrid>
                  <a:tr h="2873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=[0.408  0.408 −0.291 −0.643 −0.149  0.383]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90510944"/>
                      </a:ext>
                    </a:extLst>
                  </a:tr>
                  <a:tr h="2873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=0.189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=[0.408  0.439  0.085  0.110  0.686 −0.388]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19478365"/>
                      </a:ext>
                    </a:extLst>
                  </a:tr>
                  <a:tr h="2873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=1.963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=[0.408  0.374  0.233  0.517 −0.609 −0.026]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83782178"/>
                      </a:ext>
                    </a:extLst>
                  </a:tr>
                  <a:tr h="2873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=2.147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=[0.408 −0.403 −0.737  0.182 −0.090 −0.295]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00866048"/>
                      </a:ext>
                    </a:extLst>
                  </a:tr>
                  <a:tr h="2873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=2.673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=[0.408 −0.446  0.527 −0.444 −0.160 −0.367]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05950375"/>
                      </a:ext>
                    </a:extLst>
                  </a:tr>
                  <a:tr h="2873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=2.429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=[0.408 −0.373  0.182  0.278  0.321  0.693]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758434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9">
                <a:extLst>
                  <a:ext uri="{FF2B5EF4-FFF2-40B4-BE49-F238E27FC236}">
                    <a16:creationId xmlns:a16="http://schemas.microsoft.com/office/drawing/2014/main" id="{E977827E-BA51-99C1-E1AA-A69C7CE5F7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4144893"/>
                  </p:ext>
                </p:extLst>
              </p:nvPr>
            </p:nvGraphicFramePr>
            <p:xfrm>
              <a:off x="3764387" y="2011321"/>
              <a:ext cx="4916071" cy="1828800"/>
            </p:xfrm>
            <a:graphic>
              <a:graphicData uri="http://schemas.openxmlformats.org/drawingml/2006/table">
                <a:tbl>
                  <a:tblPr firstRow="1" bandRow="1">
                    <a:tableStyleId>{233F4942-8BC9-4261-96EE-7267397B98E8}</a:tableStyleId>
                  </a:tblPr>
                  <a:tblGrid>
                    <a:gridCol w="1054097">
                      <a:extLst>
                        <a:ext uri="{9D8B030D-6E8A-4147-A177-3AD203B41FA5}">
                          <a16:colId xmlns:a16="http://schemas.microsoft.com/office/drawing/2014/main" val="733132587"/>
                        </a:ext>
                      </a:extLst>
                    </a:gridCol>
                    <a:gridCol w="3861974">
                      <a:extLst>
                        <a:ext uri="{9D8B030D-6E8A-4147-A177-3AD203B41FA5}">
                          <a16:colId xmlns:a16="http://schemas.microsoft.com/office/drawing/2014/main" val="2799977111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78" t="-2000" r="-368208" b="-5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445" t="-2000" r="-473" b="-51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051094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78" t="-102000" r="-368208" b="-4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445" t="-102000" r="-473" b="-41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947836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78" t="-198039" r="-368208" b="-3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445" t="-198039" r="-473" b="-3039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378217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78" t="-304000" r="-368208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445" t="-304000" r="-473" b="-2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086604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78" t="-404000" r="-368208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445" t="-404000" r="-473" b="-1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595037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78" t="-504000" r="-368208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445" t="-504000" r="-473" b="-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58434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9C19598-9B67-5F75-267E-87B79231AD57}"/>
              </a:ext>
            </a:extLst>
          </p:cNvPr>
          <p:cNvSpPr txBox="1"/>
          <p:nvPr/>
        </p:nvSpPr>
        <p:spPr>
          <a:xfrm>
            <a:off x="4572000" y="4199632"/>
            <a:ext cx="3707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/>
              <a:t>Eigenvalues and eigenvectors of </a:t>
            </a:r>
            <a:r>
              <a:rPr lang="vi-VN" sz="1200" i="1"/>
              <a:t>Laplacian</a:t>
            </a:r>
            <a:r>
              <a:rPr lang="en-US" sz="1200" i="1"/>
              <a:t> matrix</a:t>
            </a:r>
            <a:endParaRPr lang="vi-VN" sz="1200" i="1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C138AF6-4AEF-9C78-3AE3-EF5BBEB7C5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Summarize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711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C77BEF9-8D48-31F7-3791-43055C2F224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81613" y="1170781"/>
            <a:ext cx="1628775" cy="32480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18427A7-9E46-D659-3B5D-86F10A60663A}"/>
              </a:ext>
            </a:extLst>
          </p:cNvPr>
          <p:cNvSpPr txBox="1"/>
          <p:nvPr/>
        </p:nvSpPr>
        <p:spPr>
          <a:xfrm>
            <a:off x="3887110" y="2051331"/>
            <a:ext cx="735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X</a:t>
            </a:r>
            <a:r>
              <a:rPr lang="en-US" baseline="-25000"/>
              <a:t>2</a:t>
            </a:r>
            <a:r>
              <a:rPr lang="en-US" sz="1050"/>
              <a:t> value</a:t>
            </a:r>
            <a:r>
              <a:rPr lang="vi-VN"/>
              <a:t> </a:t>
            </a:r>
            <a:endParaRPr lang="en-US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B4CDBF7-15F7-0340-219A-C098D48FAC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7826121"/>
              </p:ext>
            </p:extLst>
          </p:nvPr>
        </p:nvGraphicFramePr>
        <p:xfrm>
          <a:off x="4563056" y="984674"/>
          <a:ext cx="3199331" cy="21333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Slide Number Placeholder 8">
            <a:extLst>
              <a:ext uri="{FF2B5EF4-FFF2-40B4-BE49-F238E27FC236}">
                <a16:creationId xmlns:a16="http://schemas.microsoft.com/office/drawing/2014/main" id="{12FB1030-6EFA-9F6B-2E5B-AF93E9499F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222423" y="4868863"/>
            <a:ext cx="2057400" cy="274637"/>
          </a:xfrm>
        </p:spPr>
        <p:txBody>
          <a:bodyPr/>
          <a:lstStyle/>
          <a:p>
            <a:fld id="{BEA52142-B236-4FFD-904E-975F88B8D5CE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4" name="Google Shape;2195;p40">
            <a:extLst>
              <a:ext uri="{FF2B5EF4-FFF2-40B4-BE49-F238E27FC236}">
                <a16:creationId xmlns:a16="http://schemas.microsoft.com/office/drawing/2014/main" id="{0BF1E6D6-7C50-66A3-A337-2165044C98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+mn-lt"/>
              </a:rPr>
              <a:t>Summarize</a:t>
            </a:r>
            <a:endParaRPr b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38532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18427A7-9E46-D659-3B5D-86F10A60663A}"/>
              </a:ext>
            </a:extLst>
          </p:cNvPr>
          <p:cNvSpPr txBox="1"/>
          <p:nvPr/>
        </p:nvSpPr>
        <p:spPr>
          <a:xfrm>
            <a:off x="3893039" y="1855621"/>
            <a:ext cx="735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X</a:t>
            </a:r>
            <a:r>
              <a:rPr lang="en-US" baseline="-25000"/>
              <a:t>2</a:t>
            </a:r>
            <a:r>
              <a:rPr lang="en-US" sz="1050"/>
              <a:t> value</a:t>
            </a:r>
            <a:r>
              <a:rPr lang="vi-VN"/>
              <a:t> </a:t>
            </a:r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EBCB78E-436C-6671-1E1C-26A931720A9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99791" y="1156266"/>
            <a:ext cx="2996132" cy="3248025"/>
          </a:xfrm>
          <a:prstGeom prst="rect">
            <a:avLst/>
          </a:prstGeom>
        </p:spPr>
      </p:pic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9C61AFC-3BA1-ABCD-0804-41651C9197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3487270"/>
              </p:ext>
            </p:extLst>
          </p:nvPr>
        </p:nvGraphicFramePr>
        <p:xfrm>
          <a:off x="4572000" y="846789"/>
          <a:ext cx="3199331" cy="21333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Slide Number Placeholder 8">
            <a:extLst>
              <a:ext uri="{FF2B5EF4-FFF2-40B4-BE49-F238E27FC236}">
                <a16:creationId xmlns:a16="http://schemas.microsoft.com/office/drawing/2014/main" id="{A4B39D7A-7D5B-96AE-533B-99083FF442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222423" y="4868863"/>
            <a:ext cx="2057400" cy="274637"/>
          </a:xfrm>
        </p:spPr>
        <p:txBody>
          <a:bodyPr/>
          <a:lstStyle/>
          <a:p>
            <a:fld id="{BEA52142-B236-4FFD-904E-975F88B8D5CE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4" name="Google Shape;2195;p40">
            <a:extLst>
              <a:ext uri="{FF2B5EF4-FFF2-40B4-BE49-F238E27FC236}">
                <a16:creationId xmlns:a16="http://schemas.microsoft.com/office/drawing/2014/main" id="{402A27BE-BDFB-42D9-FCBA-2A6A83C93C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3050" y="339561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+mn-lt"/>
              </a:rPr>
              <a:t>Summarize</a:t>
            </a:r>
            <a:endParaRPr b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6708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4EBCB78E-436C-6671-1E1C-26A931720A9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56248" y="1234281"/>
            <a:ext cx="2996132" cy="32480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4702140-D2B6-FED7-C9FD-B19E8A19F6BF}"/>
              </a:ext>
            </a:extLst>
          </p:cNvPr>
          <p:cNvSpPr txBox="1"/>
          <p:nvPr/>
        </p:nvSpPr>
        <p:spPr>
          <a:xfrm>
            <a:off x="3893039" y="1632714"/>
            <a:ext cx="735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X</a:t>
            </a:r>
            <a:r>
              <a:rPr lang="en-US" baseline="-25000"/>
              <a:t>1</a:t>
            </a:r>
            <a:r>
              <a:rPr lang="en-US" sz="1050"/>
              <a:t> value</a:t>
            </a:r>
            <a:r>
              <a:rPr lang="vi-VN"/>
              <a:t> </a:t>
            </a:r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9D1B2B-B892-2D25-759B-98A5B144E3F2}"/>
              </a:ext>
            </a:extLst>
          </p:cNvPr>
          <p:cNvSpPr txBox="1"/>
          <p:nvPr/>
        </p:nvSpPr>
        <p:spPr>
          <a:xfrm>
            <a:off x="3964571" y="3882524"/>
            <a:ext cx="735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X</a:t>
            </a:r>
            <a:r>
              <a:rPr lang="en-US" baseline="-25000"/>
              <a:t>3</a:t>
            </a:r>
            <a:r>
              <a:rPr lang="en-US" sz="1050"/>
              <a:t> value</a:t>
            </a:r>
            <a:r>
              <a:rPr lang="vi-VN"/>
              <a:t> </a:t>
            </a:r>
            <a:endParaRPr lang="en-US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F63EAD64-4922-EEEE-B3B7-CEE63EAF48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0540061"/>
              </p:ext>
            </p:extLst>
          </p:nvPr>
        </p:nvGraphicFramePr>
        <p:xfrm>
          <a:off x="4811484" y="2779485"/>
          <a:ext cx="3199331" cy="21333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7E6D05FB-1F31-60A1-0267-A8F62B896E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9348602"/>
              </p:ext>
            </p:extLst>
          </p:nvPr>
        </p:nvGraphicFramePr>
        <p:xfrm>
          <a:off x="4811483" y="646171"/>
          <a:ext cx="3199331" cy="21333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D1C8D90-3A3A-712C-F52F-25D0B4DF2D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222423" y="4868863"/>
            <a:ext cx="2057400" cy="274637"/>
          </a:xfrm>
        </p:spPr>
        <p:txBody>
          <a:bodyPr/>
          <a:lstStyle/>
          <a:p>
            <a:fld id="{BEA52142-B236-4FFD-904E-975F88B8D5CE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2" name="Google Shape;2195;p40">
            <a:extLst>
              <a:ext uri="{FF2B5EF4-FFF2-40B4-BE49-F238E27FC236}">
                <a16:creationId xmlns:a16="http://schemas.microsoft.com/office/drawing/2014/main" id="{45F20772-1462-8E77-6B80-B09B905BD7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+mn-lt"/>
              </a:rPr>
              <a:t>Summarize</a:t>
            </a:r>
            <a:endParaRPr b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9616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330;p44">
            <a:extLst>
              <a:ext uri="{FF2B5EF4-FFF2-40B4-BE49-F238E27FC236}">
                <a16:creationId xmlns:a16="http://schemas.microsoft.com/office/drawing/2014/main" id="{5D6BC82B-0986-B851-03FE-EF318C594B8A}"/>
              </a:ext>
            </a:extLst>
          </p:cNvPr>
          <p:cNvSpPr txBox="1">
            <a:spLocks/>
          </p:cNvSpPr>
          <p:nvPr/>
        </p:nvSpPr>
        <p:spPr>
          <a:xfrm>
            <a:off x="284060" y="1703376"/>
            <a:ext cx="3291900" cy="454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1200">
                <a:latin typeface="+mn-lt"/>
                <a:ea typeface="Barlow Semi Condensed"/>
                <a:cs typeface="Barlow Semi Condensed"/>
                <a:sym typeface="Barlow Semi Condensed"/>
              </a:rPr>
              <a:t>How do we partition a graph into k clusters ?</a:t>
            </a:r>
            <a:endParaRPr lang="en-US" sz="1200">
              <a:latin typeface="+mn-lt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7" name="Google Shape;2330;p44">
            <a:extLst>
              <a:ext uri="{FF2B5EF4-FFF2-40B4-BE49-F238E27FC236}">
                <a16:creationId xmlns:a16="http://schemas.microsoft.com/office/drawing/2014/main" id="{7638161B-93CA-52E2-6C12-420803C47A86}"/>
              </a:ext>
            </a:extLst>
          </p:cNvPr>
          <p:cNvSpPr txBox="1">
            <a:spLocks/>
          </p:cNvSpPr>
          <p:nvPr/>
        </p:nvSpPr>
        <p:spPr>
          <a:xfrm>
            <a:off x="284060" y="1884392"/>
            <a:ext cx="4304356" cy="454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1200">
                <a:latin typeface="+mn-lt"/>
                <a:ea typeface="Barlow Semi Condensed"/>
                <a:cs typeface="Barlow Semi Condensed"/>
                <a:sym typeface="Barlow Semi Condensed"/>
              </a:rPr>
              <a:t>There are 2 basic approaches :  </a:t>
            </a:r>
          </a:p>
          <a:p>
            <a:pPr marL="285750" indent="-285750">
              <a:buFontTx/>
              <a:buChar char="-"/>
            </a:pPr>
            <a:r>
              <a:rPr lang="vi-VN" sz="1200">
                <a:latin typeface="+mn-lt"/>
                <a:ea typeface="Barlow Semi Condensed"/>
                <a:cs typeface="Barlow Semi Condensed"/>
                <a:sym typeface="Barlow Semi Condensed"/>
              </a:rPr>
              <a:t>Recursive bi-partioning : Inefficient and unstable</a:t>
            </a:r>
            <a:endParaRPr lang="en-US" sz="1200">
              <a:latin typeface="+mn-lt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E8F99A-A7AF-0049-7F56-0CD36050006F}"/>
              </a:ext>
            </a:extLst>
          </p:cNvPr>
          <p:cNvSpPr txBox="1"/>
          <p:nvPr/>
        </p:nvSpPr>
        <p:spPr>
          <a:xfrm>
            <a:off x="284060" y="2286763"/>
            <a:ext cx="36860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2" indent="-285750">
              <a:buFontTx/>
              <a:buChar char="-"/>
            </a:pPr>
            <a:r>
              <a:rPr lang="vi-VN" sz="1200">
                <a:latin typeface="+mn-lt"/>
                <a:ea typeface="Barlow Semi Condensed"/>
                <a:cs typeface="Barlow Semi Condensed"/>
                <a:sym typeface="Barlow Semi Condensed"/>
              </a:rPr>
              <a:t>Cluster multiple eigenvectors :</a:t>
            </a:r>
          </a:p>
          <a:p>
            <a:pPr lvl="2"/>
            <a:r>
              <a:rPr lang="vi-VN" sz="1200">
                <a:latin typeface="+mn-lt"/>
                <a:ea typeface="Barlow Semi Condensed"/>
                <a:cs typeface="Barlow Semi Condensed"/>
                <a:sym typeface="Barlow Semi Condensed"/>
              </a:rPr>
              <a:t>        + Build a reduced dimension-space from multiple eigenvectors</a:t>
            </a:r>
          </a:p>
          <a:p>
            <a:pPr lvl="2"/>
            <a:r>
              <a:rPr lang="vi-VN" sz="1200">
                <a:latin typeface="+mn-lt"/>
                <a:ea typeface="Barlow Semi Condensed"/>
                <a:cs typeface="Barlow Semi Condensed"/>
                <a:sym typeface="Barlow Semi Condensed"/>
              </a:rPr>
              <a:t>        + Commonly used in recent papers </a:t>
            </a:r>
          </a:p>
          <a:p>
            <a:pPr lvl="2"/>
            <a:r>
              <a:rPr lang="vi-VN" sz="1200">
                <a:latin typeface="+mn-lt"/>
                <a:ea typeface="Barlow Semi Condensed"/>
                <a:cs typeface="Barlow Semi Condensed"/>
                <a:sym typeface="Barlow Semi Condensed"/>
              </a:rPr>
              <a:t>        + A preferable approach...		</a:t>
            </a:r>
            <a:endParaRPr lang="en-US" sz="1200">
              <a:latin typeface="+mn-lt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F121F3-1396-AD70-90C9-67BD570F9C0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628612" y="1962618"/>
            <a:ext cx="2446732" cy="2784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ED9BE90-4CFD-CA8A-9E18-709803079B01}"/>
              </a:ext>
            </a:extLst>
          </p:cNvPr>
          <p:cNvSpPr txBox="1"/>
          <p:nvPr/>
        </p:nvSpPr>
        <p:spPr>
          <a:xfrm>
            <a:off x="5986721" y="2190295"/>
            <a:ext cx="73589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/>
              <a:t>X</a:t>
            </a:r>
            <a:r>
              <a:rPr lang="en-US" sz="800" baseline="-25000"/>
              <a:t>1</a:t>
            </a:r>
            <a:r>
              <a:rPr lang="en-US" sz="800"/>
              <a:t> value</a:t>
            </a:r>
            <a:r>
              <a:rPr lang="vi-VN" sz="800"/>
              <a:t> </a:t>
            </a:r>
            <a:endParaRPr lang="en-US" sz="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861D9A-8418-C833-FA69-AD894B41AC13}"/>
              </a:ext>
            </a:extLst>
          </p:cNvPr>
          <p:cNvSpPr txBox="1"/>
          <p:nvPr/>
        </p:nvSpPr>
        <p:spPr>
          <a:xfrm>
            <a:off x="5987143" y="3878216"/>
            <a:ext cx="7543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/>
              <a:t>X</a:t>
            </a:r>
            <a:r>
              <a:rPr lang="en-US" sz="800" baseline="-25000"/>
              <a:t>3</a:t>
            </a:r>
            <a:r>
              <a:rPr lang="en-US" sz="1050"/>
              <a:t> </a:t>
            </a:r>
            <a:r>
              <a:rPr lang="en-US" sz="800"/>
              <a:t>value</a:t>
            </a:r>
            <a:r>
              <a:rPr lang="vi-VN"/>
              <a:t> </a:t>
            </a:r>
            <a:endParaRPr lang="en-US"/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87BCE39D-8103-014B-B4B7-94690EA022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3998704"/>
              </p:ext>
            </p:extLst>
          </p:nvPr>
        </p:nvGraphicFramePr>
        <p:xfrm>
          <a:off x="6545983" y="3130520"/>
          <a:ext cx="2277672" cy="16373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5A29E261-3672-FB3D-0904-D9C5088D63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9140859"/>
              </p:ext>
            </p:extLst>
          </p:nvPr>
        </p:nvGraphicFramePr>
        <p:xfrm>
          <a:off x="6509698" y="1428621"/>
          <a:ext cx="2350242" cy="15452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9" name="Slide Number Placeholder 8">
            <a:extLst>
              <a:ext uri="{FF2B5EF4-FFF2-40B4-BE49-F238E27FC236}">
                <a16:creationId xmlns:a16="http://schemas.microsoft.com/office/drawing/2014/main" id="{5402E9E1-4693-750C-351A-DDFACFEB5D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222423" y="4868863"/>
            <a:ext cx="2057400" cy="274637"/>
          </a:xfrm>
        </p:spPr>
        <p:txBody>
          <a:bodyPr/>
          <a:lstStyle/>
          <a:p>
            <a:fld id="{BEA52142-B236-4FFD-904E-975F88B8D5CE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2" name="Google Shape;2195;p40">
            <a:extLst>
              <a:ext uri="{FF2B5EF4-FFF2-40B4-BE49-F238E27FC236}">
                <a16:creationId xmlns:a16="http://schemas.microsoft.com/office/drawing/2014/main" id="{84D20D0B-2285-AFF4-60C1-09C19896B6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+mn-lt"/>
              </a:rPr>
              <a:t>Summarize</a:t>
            </a:r>
            <a:endParaRPr b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1385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2691F-69B7-5A9E-89A3-BCC56FBB3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0" y="2587462"/>
            <a:ext cx="3200400" cy="804600"/>
          </a:xfrm>
        </p:spPr>
        <p:txBody>
          <a:bodyPr/>
          <a:lstStyle/>
          <a:p>
            <a:r>
              <a:rPr lang="vi-VN">
                <a:latin typeface="Segoe UI Black" panose="020B0A02040204020203" pitchFamily="34" charset="0"/>
                <a:ea typeface="Segoe UI Black" panose="020B0A02040204020203" pitchFamily="34" charset="0"/>
              </a:rPr>
              <a:t>Reason for writing</a:t>
            </a:r>
            <a:endParaRPr lang="en-US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2C6677-AF8B-EC3E-5F0C-B8EDE5490AFC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971800" y="1376878"/>
            <a:ext cx="2967600" cy="1069800"/>
          </a:xfrm>
        </p:spPr>
        <p:txBody>
          <a:bodyPr/>
          <a:lstStyle/>
          <a:p>
            <a:r>
              <a:rPr lang="vi-VN"/>
              <a:t>1.1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0DDD2B-C0CD-A2A8-B9FF-7C755F84FD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F26EC9BF-ACFC-3762-92EE-288001C9BF90}"/>
              </a:ext>
            </a:extLst>
          </p:cNvPr>
          <p:cNvSpPr/>
          <p:nvPr/>
        </p:nvSpPr>
        <p:spPr>
          <a:xfrm>
            <a:off x="3602615" y="6296721"/>
            <a:ext cx="776097" cy="103613"/>
          </a:xfrm>
          <a:custGeom>
            <a:avLst/>
            <a:gdLst>
              <a:gd name="connsiteX0" fmla="*/ 17269 w 776097"/>
              <a:gd name="connsiteY0" fmla="*/ 0 h 103613"/>
              <a:gd name="connsiteX1" fmla="*/ 758828 w 776097"/>
              <a:gd name="connsiteY1" fmla="*/ 0 h 103613"/>
              <a:gd name="connsiteX2" fmla="*/ 776097 w 776097"/>
              <a:gd name="connsiteY2" fmla="*/ 17269 h 103613"/>
              <a:gd name="connsiteX3" fmla="*/ 776097 w 776097"/>
              <a:gd name="connsiteY3" fmla="*/ 103613 h 103613"/>
              <a:gd name="connsiteX4" fmla="*/ 776097 w 776097"/>
              <a:gd name="connsiteY4" fmla="*/ 103613 h 103613"/>
              <a:gd name="connsiteX5" fmla="*/ 0 w 776097"/>
              <a:gd name="connsiteY5" fmla="*/ 103613 h 103613"/>
              <a:gd name="connsiteX6" fmla="*/ 0 w 776097"/>
              <a:gd name="connsiteY6" fmla="*/ 103613 h 103613"/>
              <a:gd name="connsiteX7" fmla="*/ 0 w 776097"/>
              <a:gd name="connsiteY7" fmla="*/ 17269 h 103613"/>
              <a:gd name="connsiteX8" fmla="*/ 17269 w 776097"/>
              <a:gd name="connsiteY8" fmla="*/ 0 h 10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097" h="103613" fill="none" extrusionOk="0">
                <a:moveTo>
                  <a:pt x="17269" y="0"/>
                </a:moveTo>
                <a:cubicBezTo>
                  <a:pt x="218941" y="-29602"/>
                  <a:pt x="626282" y="27295"/>
                  <a:pt x="758828" y="0"/>
                </a:cubicBezTo>
                <a:cubicBezTo>
                  <a:pt x="769053" y="385"/>
                  <a:pt x="776222" y="7762"/>
                  <a:pt x="776097" y="17269"/>
                </a:cubicBezTo>
                <a:cubicBezTo>
                  <a:pt x="780513" y="31905"/>
                  <a:pt x="769888" y="65536"/>
                  <a:pt x="776097" y="103613"/>
                </a:cubicBezTo>
                <a:lnTo>
                  <a:pt x="776097" y="103613"/>
                </a:lnTo>
                <a:cubicBezTo>
                  <a:pt x="478598" y="171759"/>
                  <a:pt x="279772" y="38442"/>
                  <a:pt x="0" y="103613"/>
                </a:cubicBezTo>
                <a:lnTo>
                  <a:pt x="0" y="103613"/>
                </a:lnTo>
                <a:cubicBezTo>
                  <a:pt x="2835" y="82752"/>
                  <a:pt x="513" y="26750"/>
                  <a:pt x="0" y="17269"/>
                </a:cubicBezTo>
                <a:cubicBezTo>
                  <a:pt x="1072" y="6793"/>
                  <a:pt x="7845" y="-530"/>
                  <a:pt x="17269" y="0"/>
                </a:cubicBezTo>
                <a:close/>
              </a:path>
              <a:path w="776097" h="103613" stroke="0" extrusionOk="0">
                <a:moveTo>
                  <a:pt x="17269" y="0"/>
                </a:moveTo>
                <a:cubicBezTo>
                  <a:pt x="107936" y="38550"/>
                  <a:pt x="583605" y="-39765"/>
                  <a:pt x="758828" y="0"/>
                </a:cubicBezTo>
                <a:cubicBezTo>
                  <a:pt x="769788" y="299"/>
                  <a:pt x="775424" y="7753"/>
                  <a:pt x="776097" y="17269"/>
                </a:cubicBezTo>
                <a:cubicBezTo>
                  <a:pt x="776627" y="29629"/>
                  <a:pt x="773827" y="83714"/>
                  <a:pt x="776097" y="103613"/>
                </a:cubicBezTo>
                <a:lnTo>
                  <a:pt x="776097" y="103613"/>
                </a:lnTo>
                <a:cubicBezTo>
                  <a:pt x="489121" y="100656"/>
                  <a:pt x="216568" y="124072"/>
                  <a:pt x="0" y="103613"/>
                </a:cubicBezTo>
                <a:lnTo>
                  <a:pt x="0" y="103613"/>
                </a:lnTo>
                <a:cubicBezTo>
                  <a:pt x="5905" y="93841"/>
                  <a:pt x="-6341" y="56010"/>
                  <a:pt x="0" y="17269"/>
                </a:cubicBezTo>
                <a:cubicBezTo>
                  <a:pt x="-1210" y="7547"/>
                  <a:pt x="6809" y="869"/>
                  <a:pt x="17269" y="0"/>
                </a:cubicBezTo>
                <a:close/>
              </a:path>
            </a:pathLst>
          </a:custGeom>
          <a:solidFill>
            <a:schemeClr val="bg1"/>
          </a:solidFill>
          <a:ln w="101600" cap="flat">
            <a:extLst>
              <a:ext uri="{C807C97D-BFC1-408E-A445-0C87EB9F89A2}">
                <ask:lineSketchStyleProps xmlns:ask="http://schemas.microsoft.com/office/drawing/2018/sketchyshapes" sd="1219033472">
                  <a:prstGeom prst="round2Same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b="1">
                <a:solidFill>
                  <a:schemeClr val="bg2"/>
                </a:solidFill>
              </a:rPr>
              <a:t>Machine Learning</a:t>
            </a:r>
            <a:endParaRPr lang="en-US" sz="2000" b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714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D68DF2-D98F-8555-15BC-8FFEAA3CADED}"/>
                  </a:ext>
                </a:extLst>
              </p:cNvPr>
              <p:cNvSpPr txBox="1"/>
              <p:nvPr/>
            </p:nvSpPr>
            <p:spPr>
              <a:xfrm>
                <a:off x="863599" y="1722548"/>
                <a:ext cx="4572000" cy="2895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p>
                        <m:d>
                          <m:dPr>
                            <m:ctrlP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index of cluster (1,2,... K) which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  <m:sup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vi-VN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vi-VN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currently</m:t>
                    </m:r>
                  </m:oMath>
                </a14:m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assigned </a:t>
                </a:r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D68DF2-D98F-8555-15BC-8FFEAA3CA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99" y="1722548"/>
                <a:ext cx="4572000" cy="289503"/>
              </a:xfrm>
              <a:prstGeom prst="rect">
                <a:avLst/>
              </a:prstGeom>
              <a:blipFill>
                <a:blip r:embed="rId3"/>
                <a:stretch>
                  <a:fillRect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2195;p40">
            <a:extLst>
              <a:ext uri="{FF2B5EF4-FFF2-40B4-BE49-F238E27FC236}">
                <a16:creationId xmlns:a16="http://schemas.microsoft.com/office/drawing/2014/main" id="{7E94FBF8-C26A-FCFE-73D3-59CCCEC96C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3050" y="556043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>
                <a:solidFill>
                  <a:schemeClr val="tx1"/>
                </a:solidFill>
                <a:latin typeface="+mn-lt"/>
              </a:rPr>
              <a:t>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DD7746-75C3-AC7A-6A5B-82984F587F97}"/>
                  </a:ext>
                </a:extLst>
              </p:cNvPr>
              <p:cNvSpPr txBox="1"/>
              <p:nvPr/>
            </p:nvSpPr>
            <p:spPr>
              <a:xfrm>
                <a:off x="863599" y="2006616"/>
                <a:ext cx="457200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cluster centroid k 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vi-VN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DD7746-75C3-AC7A-6A5B-82984F587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99" y="2006616"/>
                <a:ext cx="4572000" cy="276999"/>
              </a:xfrm>
              <a:prstGeom prst="rect">
                <a:avLst/>
              </a:prstGeom>
              <a:blipFill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20970D-A268-0DF0-BB60-46F88C74C6CA}"/>
                  </a:ext>
                </a:extLst>
              </p:cNvPr>
              <p:cNvSpPr txBox="1"/>
              <p:nvPr/>
            </p:nvSpPr>
            <p:spPr>
              <a:xfrm>
                <a:off x="863599" y="2283615"/>
                <a:ext cx="4855030" cy="2927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</m:e>
                      <m:sub>
                        <m:sSup>
                          <m:sSupPr>
                            <m:ctrlPr>
                              <a:rPr lang="en-US" sz="1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sub>
                    </m:sSub>
                  </m:oMath>
                </a14:m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cluster centroid of cluster to which example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  <m:sup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has been assigned </a:t>
                </a:r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20970D-A268-0DF0-BB60-46F88C74C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99" y="2283615"/>
                <a:ext cx="4855030" cy="292709"/>
              </a:xfrm>
              <a:prstGeom prst="rect">
                <a:avLst/>
              </a:prstGeom>
              <a:blipFill>
                <a:blip r:embed="rId5"/>
                <a:stretch>
                  <a:fillRect t="-2083" r="-251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3A03B1-58A0-3F02-41B9-7FC0A97AF5C6}"/>
                  </a:ext>
                </a:extLst>
              </p:cNvPr>
              <p:cNvSpPr txBox="1"/>
              <p:nvPr/>
            </p:nvSpPr>
            <p:spPr>
              <a:xfrm>
                <a:off x="1640114" y="3092270"/>
                <a:ext cx="5863771" cy="3976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vi-V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 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Optimization</m:t>
                    </m:r>
                    <m:r>
                      <a:rPr lang="vi-V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vi-V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</m:e>
                          <m:sup>
                            <m:r>
                              <a:rPr lang="vi-V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vi-VN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  <m:r>
                          <a:rPr lang="vi-VN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</m:t>
                        </m:r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vi-VN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  <m:r>
                      <a:rPr lang="en-US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sup>
                      <m:e>
                        <m:r>
                          <a:rPr lang="vi-V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||</m:t>
                        </m:r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sub>
                        </m:sSub>
                        <m:r>
                          <a:rPr lang="vi-V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vi-V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vi-V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p>
                            <m:r>
                              <a:rPr lang="vi-V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vi-VN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n-US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3A03B1-58A0-3F02-41B9-7FC0A97AF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0114" y="3092270"/>
                <a:ext cx="5863771" cy="397673"/>
              </a:xfrm>
              <a:prstGeom prst="rect">
                <a:avLst/>
              </a:prstGeom>
              <a:blipFill>
                <a:blip r:embed="rId6"/>
                <a:stretch>
                  <a:fillRect t="-67692" r="-1247" b="-11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Slide Number Placeholder 8">
            <a:extLst>
              <a:ext uri="{FF2B5EF4-FFF2-40B4-BE49-F238E27FC236}">
                <a16:creationId xmlns:a16="http://schemas.microsoft.com/office/drawing/2014/main" id="{05341FE2-0EA5-9ECB-6CDD-9F9D8348B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222423" y="4868863"/>
            <a:ext cx="2057400" cy="274637"/>
          </a:xfrm>
        </p:spPr>
        <p:txBody>
          <a:bodyPr/>
          <a:lstStyle/>
          <a:p>
            <a:fld id="{BEA52142-B236-4FFD-904E-975F88B8D5CE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52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95;p40">
            <a:extLst>
              <a:ext uri="{FF2B5EF4-FFF2-40B4-BE49-F238E27FC236}">
                <a16:creationId xmlns:a16="http://schemas.microsoft.com/office/drawing/2014/main" id="{7E94FBF8-C26A-FCFE-73D3-59CCCEC96C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3050" y="556043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>
                <a:solidFill>
                  <a:schemeClr val="tx1"/>
                </a:solidFill>
                <a:latin typeface="+mn-lt"/>
              </a:rPr>
              <a:t>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F27437A-8705-A894-9711-6AC5EA7CBD6F}"/>
                  </a:ext>
                </a:extLst>
              </p:cNvPr>
              <p:cNvSpPr txBox="1"/>
              <p:nvPr/>
            </p:nvSpPr>
            <p:spPr>
              <a:xfrm>
                <a:off x="3135086" y="1130337"/>
                <a:ext cx="5863771" cy="3976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vi-VN" b="0" i="1" smtClean="0">
                        <a:latin typeface="Cambria Math" panose="02040503050406030204" pitchFamily="18" charset="0"/>
                      </a:rPr>
                      <m:t>⇒ 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</a:rPr>
                      <m:t>Optimization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i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vi-V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p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vi-VN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…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  <m:r>
                          <a:rPr lang="vi-VN" b="0" i="0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vi-VN" b="0" i="0" smtClean="0">
                            <a:latin typeface="Cambria Math" panose="02040503050406030204" pitchFamily="18" charset="0"/>
                          </a:rPr>
                          <m:t>  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m</m:t>
                        </m:r>
                      </m:sup>
                      <m:e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i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sub>
                        </m:sSub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vi-V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vi-V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p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vi-VN"/>
                  <a:t> </a:t>
                </a:r>
                <a:endParaRPr lang="en-US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F27437A-8705-A894-9711-6AC5EA7CB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086" y="1130337"/>
                <a:ext cx="5863771" cy="397673"/>
              </a:xfrm>
              <a:prstGeom prst="rect">
                <a:avLst/>
              </a:prstGeom>
              <a:blipFill>
                <a:blip r:embed="rId3"/>
                <a:stretch>
                  <a:fillRect t="-66667" r="-1247" b="-1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B67B15-02C2-1998-711A-339465E44214}"/>
                  </a:ext>
                </a:extLst>
              </p:cNvPr>
              <p:cNvSpPr txBox="1"/>
              <p:nvPr/>
            </p:nvSpPr>
            <p:spPr>
              <a:xfrm>
                <a:off x="856423" y="1696439"/>
                <a:ext cx="3944097" cy="15946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Repeat { </a:t>
                </a:r>
              </a:p>
              <a:p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For i=1 to m :</a:t>
                </a:r>
              </a:p>
              <a:p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p>
                        <m:d>
                          <m:dPr>
                            <m:ctrlP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vi-VN" sz="12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</m:oMath>
                </a14:m>
                <a:r>
                  <a:rPr lang="vi-VN" sz="120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Index (from 1 to m) of cluster centroid </a:t>
                </a:r>
              </a:p>
              <a:p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    </a:t>
                </a:r>
                <a:r>
                  <a:rPr lang="vi-VN" sz="120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closet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For i=1 to n :</a:t>
                </a:r>
              </a:p>
              <a:p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 Average (means) of points assign to cluster k</a:t>
                </a:r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vi-VN" sz="120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}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𝐾</m:t>
                        </m:r>
                      </m:sub>
                    </m:sSub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vi-VN" sz="1200" i="1"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remain</m:t>
                    </m:r>
                  </m:oMath>
                </a14:m>
                <a:r>
                  <a:rPr lang="vi-VN" sz="120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unchanged	</a:t>
                </a:r>
                <a:endParaRPr lang="en-US" sz="120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vi-VN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B67B15-02C2-1998-711A-339465E44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23" y="1696439"/>
                <a:ext cx="3944097" cy="15946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C89A5A4-211B-0382-D7EC-1286FE04100E}"/>
              </a:ext>
            </a:extLst>
          </p:cNvPr>
          <p:cNvCxnSpPr>
            <a:cxnSpLocks/>
          </p:cNvCxnSpPr>
          <p:nvPr/>
        </p:nvCxnSpPr>
        <p:spPr>
          <a:xfrm flipH="1">
            <a:off x="2968171" y="1509230"/>
            <a:ext cx="3265715" cy="63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8BCEB2C-9877-1F4C-4040-4C6B22CF7B26}"/>
              </a:ext>
            </a:extLst>
          </p:cNvPr>
          <p:cNvCxnSpPr>
            <a:cxnSpLocks/>
          </p:cNvCxnSpPr>
          <p:nvPr/>
        </p:nvCxnSpPr>
        <p:spPr>
          <a:xfrm flipH="1">
            <a:off x="2888343" y="1509230"/>
            <a:ext cx="3345543" cy="1175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438CFF3-0DDA-2C44-4F52-3AF469B03C7B}"/>
                  </a:ext>
                </a:extLst>
              </p:cNvPr>
              <p:cNvSpPr txBox="1"/>
              <p:nvPr/>
            </p:nvSpPr>
            <p:spPr>
              <a:xfrm>
                <a:off x="1647372" y="3530628"/>
                <a:ext cx="58492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vi-V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 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Debugging</m:t>
                    </m:r>
                  </m:oMath>
                </a14:m>
                <a:r>
                  <a:rPr lang="vi-VN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ensure our algorithm running correctly (advanced :reduce local optima case)</a:t>
                </a:r>
                <a:endParaRPr lang="en-US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438CFF3-0DDA-2C44-4F52-3AF469B03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372" y="3530628"/>
                <a:ext cx="5849256" cy="523220"/>
              </a:xfrm>
              <a:prstGeom prst="rect">
                <a:avLst/>
              </a:prstGeom>
              <a:blipFill>
                <a:blip r:embed="rId5"/>
                <a:stretch>
                  <a:fillRect l="-313" t="-3488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22FAD68B-93FC-5041-C4EC-09EA82123BD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513286" y="1696439"/>
            <a:ext cx="1498599" cy="1793503"/>
          </a:xfrm>
          <a:prstGeom prst="rect">
            <a:avLst/>
          </a:prstGeom>
        </p:spPr>
      </p:pic>
      <p:sp>
        <p:nvSpPr>
          <p:cNvPr id="3" name="Slide Number Placeholder 8">
            <a:extLst>
              <a:ext uri="{FF2B5EF4-FFF2-40B4-BE49-F238E27FC236}">
                <a16:creationId xmlns:a16="http://schemas.microsoft.com/office/drawing/2014/main" id="{406F3A8C-B341-6ABD-C375-15408AF4F5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222423" y="4868863"/>
            <a:ext cx="2057400" cy="274637"/>
          </a:xfrm>
        </p:spPr>
        <p:txBody>
          <a:bodyPr/>
          <a:lstStyle/>
          <a:p>
            <a:fld id="{BEA52142-B236-4FFD-904E-975F88B8D5CE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071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4CE75E-E044-AF31-6B3F-6710CC8B07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52</a:t>
            </a:fld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799964-A396-8326-9FE2-2BBE3B17953E}"/>
              </a:ext>
            </a:extLst>
          </p:cNvPr>
          <p:cNvSpPr txBox="1"/>
          <p:nvPr/>
        </p:nvSpPr>
        <p:spPr>
          <a:xfrm>
            <a:off x="802188" y="1294236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200">
                <a:latin typeface="Cambria Math" panose="02040503050406030204" pitchFamily="18" charset="0"/>
                <a:ea typeface="Cambria Math" panose="02040503050406030204" pitchFamily="18" charset="0"/>
              </a:rPr>
              <a:t>Kmeans algorithm : </a:t>
            </a:r>
            <a:endParaRPr lang="en-US" sz="12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42DBF28-512B-42C3-363A-D8A8C7DD4A83}"/>
                  </a:ext>
                </a:extLst>
              </p:cNvPr>
              <p:cNvSpPr txBox="1"/>
              <p:nvPr/>
            </p:nvSpPr>
            <p:spPr>
              <a:xfrm>
                <a:off x="787122" y="1743046"/>
                <a:ext cx="305190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Randomly initialize K cluster centroid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μ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μ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,…</m:t>
                    </m:r>
                    <m:sSub>
                      <m:sSub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sub>
                    </m:sSub>
                    <m:r>
                      <a:rPr lang="en-US" sz="12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12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R</m:t>
                    </m:r>
                  </m:oMath>
                </a14:m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42DBF28-512B-42C3-363A-D8A8C7DD4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122" y="1743046"/>
                <a:ext cx="3051907" cy="461665"/>
              </a:xfrm>
              <a:prstGeom prst="rect">
                <a:avLst/>
              </a:prstGeom>
              <a:blipFill>
                <a:blip r:embed="rId3"/>
                <a:stretch>
                  <a:fillRect t="-1316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FAA0E8F-D8BF-7FBF-C423-DE21E86C50BA}"/>
                  </a:ext>
                </a:extLst>
              </p:cNvPr>
              <p:cNvSpPr txBox="1"/>
              <p:nvPr/>
            </p:nvSpPr>
            <p:spPr>
              <a:xfrm>
                <a:off x="799580" y="2321474"/>
                <a:ext cx="3944097" cy="15946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Repeat { </a:t>
                </a:r>
              </a:p>
              <a:p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For i=1 to m :</a:t>
                </a:r>
              </a:p>
              <a:p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p>
                        <m:d>
                          <m:dPr>
                            <m:ctrlP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vi-VN" sz="12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</m:oMath>
                </a14:m>
                <a:r>
                  <a:rPr lang="vi-VN" sz="120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Index (from 1 to m) of cluster centroid </a:t>
                </a:r>
              </a:p>
              <a:p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    </a:t>
                </a:r>
                <a:r>
                  <a:rPr lang="vi-VN" sz="120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closet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For i=1 to n :</a:t>
                </a:r>
              </a:p>
              <a:p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vi-VN" sz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 Average (means) of points assign to cluster k</a:t>
                </a:r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vi-VN" sz="120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}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𝐾</m:t>
                        </m:r>
                      </m:sub>
                    </m:sSub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vi-VN" sz="1200" i="1"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remain</m:t>
                    </m:r>
                  </m:oMath>
                </a14:m>
                <a:r>
                  <a:rPr lang="vi-VN" sz="120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unchanged	</a:t>
                </a:r>
                <a:endParaRPr lang="en-US" sz="120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vi-VN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FAA0E8F-D8BF-7FBF-C423-DE21E86C5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80" y="2321474"/>
                <a:ext cx="3944097" cy="1594667"/>
              </a:xfrm>
              <a:prstGeom prst="rect">
                <a:avLst/>
              </a:prstGeom>
              <a:blipFill>
                <a:blip r:embed="rId4"/>
                <a:stretch>
                  <a:fillRect t="-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oogle Shape;2195;p40">
            <a:extLst>
              <a:ext uri="{FF2B5EF4-FFF2-40B4-BE49-F238E27FC236}">
                <a16:creationId xmlns:a16="http://schemas.microsoft.com/office/drawing/2014/main" id="{6BA03ABA-BE4E-0B55-17A9-D39390934C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3050" y="489610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>
                <a:solidFill>
                  <a:schemeClr val="tx1"/>
                </a:solidFill>
                <a:latin typeface="+mn-lt"/>
              </a:rPr>
              <a:t>Clustering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52B1A119-79F7-C070-9945-BDD07BC06A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218033"/>
            <a:ext cx="4224309" cy="327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96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95;p40">
            <a:extLst>
              <a:ext uri="{FF2B5EF4-FFF2-40B4-BE49-F238E27FC236}">
                <a16:creationId xmlns:a16="http://schemas.microsoft.com/office/drawing/2014/main" id="{F7BDA470-7C30-A6C5-F1B4-8853261596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3050" y="262542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>
                <a:latin typeface="+mn-lt"/>
              </a:rPr>
              <a:t>Initialize cluster centroid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1C1C01-E41E-67B7-76EA-97F8AF4EB47E}"/>
              </a:ext>
            </a:extLst>
          </p:cNvPr>
          <p:cNvSpPr txBox="1"/>
          <p:nvPr/>
        </p:nvSpPr>
        <p:spPr>
          <a:xfrm>
            <a:off x="841829" y="988369"/>
            <a:ext cx="1287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b="1"/>
              <a:t>Local optima</a:t>
            </a:r>
            <a:endParaRPr lang="en-US" b="1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E550A47-904A-7010-C180-E6B4EC53BF83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 flipV="1">
            <a:off x="3543810" y="1872002"/>
            <a:ext cx="1502614" cy="806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9D3AD40-523D-E97D-15AF-4409DF59915C}"/>
              </a:ext>
            </a:extLst>
          </p:cNvPr>
          <p:cNvCxnSpPr>
            <a:cxnSpLocks/>
            <a:stCxn id="16" idx="3"/>
            <a:endCxn id="22" idx="1"/>
          </p:cNvCxnSpPr>
          <p:nvPr/>
        </p:nvCxnSpPr>
        <p:spPr>
          <a:xfrm>
            <a:off x="3543810" y="2678960"/>
            <a:ext cx="1502614" cy="1232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C7525F8-13F1-B7AC-9179-C4C16DE9CF84}"/>
                  </a:ext>
                </a:extLst>
              </p:cNvPr>
              <p:cNvSpPr txBox="1"/>
              <p:nvPr/>
            </p:nvSpPr>
            <p:spPr>
              <a:xfrm>
                <a:off x="358652" y="3979510"/>
                <a:ext cx="5863771" cy="3322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10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1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1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11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1100" i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vi-VN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vi-VN" sz="1100" i="1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p>
                            <m:r>
                              <a:rPr lang="vi-VN" sz="1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vi-VN" sz="11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100" i="0">
                            <a:latin typeface="Cambria Math" panose="02040503050406030204" pitchFamily="18" charset="0"/>
                          </a:rPr>
                          <m:t>…</m:t>
                        </m:r>
                        <m:sSup>
                          <m:sSupPr>
                            <m:ctrlPr>
                              <a:rPr lang="en-US" sz="11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  <m:r>
                          <a:rPr lang="vi-VN" sz="1100" b="0" i="0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11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vi-VN" sz="1100" b="0" i="0" smtClean="0">
                            <a:latin typeface="Cambria Math" panose="02040503050406030204" pitchFamily="18" charset="0"/>
                          </a:rPr>
                          <m:t>   </m:t>
                        </m:r>
                        <m:sSub>
                          <m:sSubPr>
                            <m:ctrlPr>
                              <a:rPr lang="en-US" sz="11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1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100" i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1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1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100" i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1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  <m:r>
                      <a:rPr lang="en-US" sz="110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1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i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sz="1100" i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100" i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1100" i="0">
                            <a:latin typeface="Cambria Math" panose="02040503050406030204" pitchFamily="18" charset="0"/>
                          </a:rPr>
                          <m:t>m</m:t>
                        </m:r>
                      </m:sup>
                      <m:e>
                        <m:r>
                          <a:rPr lang="vi-VN" sz="1100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sz="1100" i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11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1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1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100" i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1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1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1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11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sub>
                        </m:sSub>
                        <m:r>
                          <a:rPr lang="vi-VN" sz="11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vi-VN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vi-VN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100" i="1"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p>
                            <m:r>
                              <a:rPr lang="vi-VN" sz="1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vi-VN" sz="1000"/>
                  <a:t> </a:t>
                </a:r>
                <a:endParaRPr lang="en-US" sz="100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C7525F8-13F1-B7AC-9179-C4C16DE9C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52" y="3979510"/>
                <a:ext cx="5863771" cy="332207"/>
              </a:xfrm>
              <a:prstGeom prst="rect">
                <a:avLst/>
              </a:prstGeom>
              <a:blipFill>
                <a:blip r:embed="rId3"/>
                <a:stretch>
                  <a:fillRect t="-64815" b="-10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978566CB-E9B7-6493-3977-B2D20CBAD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222423" y="4868863"/>
            <a:ext cx="2057400" cy="274637"/>
          </a:xfrm>
        </p:spPr>
        <p:txBody>
          <a:bodyPr/>
          <a:lstStyle/>
          <a:p>
            <a:fld id="{BEA52142-B236-4FFD-904E-975F88B8D5CE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0CB7664F-73AA-289D-316D-64D0E9BA4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832" y="1679608"/>
            <a:ext cx="2663978" cy="1998704"/>
          </a:xfrm>
          <a:prstGeom prst="rect">
            <a:avLst/>
          </a:prstGeom>
        </p:spPr>
      </p:pic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F3041EF9-B631-C5B2-F5E1-718395B23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6424" y="871210"/>
            <a:ext cx="2663978" cy="2001583"/>
          </a:xfrm>
          <a:prstGeom prst="rect">
            <a:avLst/>
          </a:prstGeom>
        </p:spPr>
      </p:pic>
      <p:pic>
        <p:nvPicPr>
          <p:cNvPr id="22" name="Picture 21" descr="Chart, scatter chart&#10;&#10;Description automatically generated">
            <a:extLst>
              <a:ext uri="{FF2B5EF4-FFF2-40B4-BE49-F238E27FC236}">
                <a16:creationId xmlns:a16="http://schemas.microsoft.com/office/drawing/2014/main" id="{AEA4EA57-B954-7865-D5F6-A437F83F75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6424" y="2911005"/>
            <a:ext cx="2663978" cy="200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81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195;p40">
            <a:extLst>
              <a:ext uri="{FF2B5EF4-FFF2-40B4-BE49-F238E27FC236}">
                <a16:creationId xmlns:a16="http://schemas.microsoft.com/office/drawing/2014/main" id="{DEF087EA-6D43-6B40-EF15-C1A6E955FF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3050" y="556043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>
                <a:solidFill>
                  <a:schemeClr val="tx1"/>
                </a:solidFill>
                <a:latin typeface="+mn-lt"/>
              </a:rPr>
              <a:t>Initialize cluster centroid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3E1758-3845-A66D-2DDD-C9E7DDAB8B1D}"/>
                  </a:ext>
                </a:extLst>
              </p:cNvPr>
              <p:cNvSpPr txBox="1"/>
              <p:nvPr/>
            </p:nvSpPr>
            <p:spPr>
              <a:xfrm>
                <a:off x="4077030" y="1857504"/>
                <a:ext cx="4572000" cy="1815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vi-VN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Loop </a:t>
                </a:r>
                <a:r>
                  <a:rPr lang="vi-VN" sz="1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50-1000 times :</a:t>
                </a:r>
                <a:br>
                  <a:rPr lang="vi-VN" sz="140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vi-VN" sz="1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</a:t>
                </a:r>
                <a:r>
                  <a:rPr lang="vi-VN">
                    <a:latin typeface="Cambria Math" panose="02040503050406030204" pitchFamily="18" charset="0"/>
                    <a:ea typeface="Cambria Math" panose="02040503050406030204" pitchFamily="18" charset="0"/>
                  </a:rPr>
                  <a:t>Generate randomly</a:t>
                </a:r>
                <a:r>
                  <a:rPr lang="vi-VN" sz="1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K-means </a:t>
                </a:r>
              </a:p>
              <a:p>
                <a:r>
                  <a:rPr lang="vi-VN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Run K-means</a:t>
                </a:r>
              </a:p>
              <a:p>
                <a:r>
                  <a:rPr lang="vi-VN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Calculate cost function (distortion)</a:t>
                </a:r>
              </a:p>
              <a:p>
                <a:r>
                  <a:rPr lang="vi-VN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vi-V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</m:e>
                          <m:sup>
                            <m:r>
                              <a:rPr lang="vi-V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vi-VN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  <m:r>
                          <a:rPr lang="vi-VN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</m:t>
                        </m:r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vi-VN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</m:oMath>
                </a14:m>
                <a:endParaRPr lang="vi-VN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vi-VN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Save the value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vi-V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</m:e>
                      <m:sup>
                        <m:r>
                          <a:rPr lang="vi-V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vi-V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p>
                      <m:sSup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vi-V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vi-V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and</m:t>
                    </m:r>
                  </m:oMath>
                </a14:m>
                <a:r>
                  <a:rPr lang="vi-VN">
                    <a:latin typeface="Cambria Math" panose="02040503050406030204" pitchFamily="18" charset="0"/>
                    <a:ea typeface="Cambria Math" panose="02040503050406030204" pitchFamily="18" charset="0"/>
                  </a:rPr>
                  <a:t> J</a:t>
                </a:r>
              </a:p>
              <a:p>
                <a:br>
                  <a:rPr lang="vi-VN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3E1758-3845-A66D-2DDD-C9E7DDAB8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030" y="1857504"/>
                <a:ext cx="4572000" cy="1815882"/>
              </a:xfrm>
              <a:prstGeom prst="rect">
                <a:avLst/>
              </a:prstGeom>
              <a:blipFill>
                <a:blip r:embed="rId3"/>
                <a:stretch>
                  <a:fillRect l="-400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D54AD52E-D26B-385A-9C9D-8EBC70A83FAD}"/>
              </a:ext>
            </a:extLst>
          </p:cNvPr>
          <p:cNvSpPr txBox="1"/>
          <p:nvPr/>
        </p:nvSpPr>
        <p:spPr>
          <a:xfrm>
            <a:off x="4077030" y="3282693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>
                <a:latin typeface="Cambria Math" panose="02040503050406030204" pitchFamily="18" charset="0"/>
                <a:ea typeface="Cambria Math" panose="02040503050406030204" pitchFamily="18" charset="0"/>
              </a:rPr>
              <a:t>=&gt; Choose in saved data the one have smallest J value  (Optimal random case) </a:t>
            </a:r>
          </a:p>
        </p:txBody>
      </p:sp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4EC3DBB7-27F1-4017-A2C1-B3245F3B5C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222423" y="4868863"/>
            <a:ext cx="2057400" cy="274637"/>
          </a:xfrm>
        </p:spPr>
        <p:txBody>
          <a:bodyPr/>
          <a:lstStyle/>
          <a:p>
            <a:fld id="{BEA52142-B236-4FFD-904E-975F88B8D5CE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3" name="Google Shape;2195;p40">
            <a:extLst>
              <a:ext uri="{FF2B5EF4-FFF2-40B4-BE49-F238E27FC236}">
                <a16:creationId xmlns:a16="http://schemas.microsoft.com/office/drawing/2014/main" id="{6D3BE499-19CA-7C5B-F58C-72A2BD86E23B}"/>
              </a:ext>
            </a:extLst>
          </p:cNvPr>
          <p:cNvSpPr txBox="1">
            <a:spLocks/>
          </p:cNvSpPr>
          <p:nvPr/>
        </p:nvSpPr>
        <p:spPr>
          <a:xfrm>
            <a:off x="2098182" y="5190975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vi-VN" sz="2400" b="1">
                <a:latin typeface="+mn-lt"/>
              </a:rPr>
              <a:t>Choosing number of clusters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0450C67E-50B0-1115-3E64-812A9940A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201" y="1615440"/>
            <a:ext cx="3115038" cy="233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20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2195;p40">
            <a:extLst>
              <a:ext uri="{FF2B5EF4-FFF2-40B4-BE49-F238E27FC236}">
                <a16:creationId xmlns:a16="http://schemas.microsoft.com/office/drawing/2014/main" id="{A6E1D731-C458-1712-3A0D-A7DCE55ADD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3050" y="556043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>
                <a:latin typeface="+mn-lt"/>
              </a:rPr>
              <a:t>Choosing number of clusters</a:t>
            </a:r>
            <a:endParaRPr sz="2400" b="1">
              <a:latin typeface="+mn-lt"/>
            </a:endParaRP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CEC0E645-CD86-11E3-C15A-E70C321AC3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222423" y="4868863"/>
            <a:ext cx="2057400" cy="274637"/>
          </a:xfrm>
        </p:spPr>
        <p:txBody>
          <a:bodyPr/>
          <a:lstStyle/>
          <a:p>
            <a:fld id="{BEA52142-B236-4FFD-904E-975F88B8D5CE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CDA7D0-A745-C2D6-9C74-4A03F8E575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87046" y="1280645"/>
            <a:ext cx="3969908" cy="3306812"/>
          </a:xfrm>
          <a:prstGeom prst="rect">
            <a:avLst/>
          </a:prstGeom>
          <a:ln>
            <a:noFill/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94C3B18-5757-246C-AB69-3902B2319659}"/>
              </a:ext>
            </a:extLst>
          </p:cNvPr>
          <p:cNvCxnSpPr>
            <a:cxnSpLocks/>
          </p:cNvCxnSpPr>
          <p:nvPr/>
        </p:nvCxnSpPr>
        <p:spPr>
          <a:xfrm flipH="1">
            <a:off x="3859078" y="2705403"/>
            <a:ext cx="712922" cy="944448"/>
          </a:xfrm>
          <a:prstGeom prst="straightConnector1">
            <a:avLst/>
          </a:prstGeom>
          <a:ln w="28575">
            <a:solidFill>
              <a:srgbClr val="416AA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46ADC3-26BE-019A-439D-33AA59AFECB2}"/>
              </a:ext>
            </a:extLst>
          </p:cNvPr>
          <p:cNvSpPr txBox="1"/>
          <p:nvPr/>
        </p:nvSpPr>
        <p:spPr>
          <a:xfrm>
            <a:off x="4471261" y="1751296"/>
            <a:ext cx="20054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This is elbow point, we chose x value at this point is number of clusters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097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CEC0E645-CD86-11E3-C15A-E70C321AC3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222423" y="4868863"/>
            <a:ext cx="2057400" cy="274637"/>
          </a:xfrm>
        </p:spPr>
        <p:txBody>
          <a:bodyPr/>
          <a:lstStyle/>
          <a:p>
            <a:fld id="{BEA52142-B236-4FFD-904E-975F88B8D5CE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CDA7D0-A745-C2D6-9C74-4A03F8E575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41918" y="1183134"/>
            <a:ext cx="3844661" cy="3070946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46ADC3-26BE-019A-439D-33AA59AFECB2}"/>
              </a:ext>
            </a:extLst>
          </p:cNvPr>
          <p:cNvSpPr txBox="1"/>
          <p:nvPr/>
        </p:nvSpPr>
        <p:spPr>
          <a:xfrm>
            <a:off x="1267226" y="691462"/>
            <a:ext cx="4288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/>
              <a:t>Example with k = 2 follow elbow method above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365132-A622-E924-80F8-67D49E9EF977}"/>
              </a:ext>
            </a:extLst>
          </p:cNvPr>
          <p:cNvSpPr txBox="1"/>
          <p:nvPr/>
        </p:nvSpPr>
        <p:spPr>
          <a:xfrm>
            <a:off x="1267226" y="4395642"/>
            <a:ext cx="3005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 have</a:t>
            </a:r>
            <a:r>
              <a:rPr lang="vi-VN"/>
              <a:t> nearly perfect clusters</a:t>
            </a:r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5239FA3-C516-3AD4-86AA-873B12AD85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Choosing number of clusters</a:t>
            </a:r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4DEBD47-F9B1-4210-C1F2-6191F6277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4426" y="5156776"/>
            <a:ext cx="3858322" cy="804600"/>
          </a:xfrm>
        </p:spPr>
        <p:txBody>
          <a:bodyPr/>
          <a:lstStyle/>
          <a:p>
            <a:r>
              <a:rPr lang="vi-VN" err="1">
                <a:latin typeface="Segoe UI Black"/>
                <a:ea typeface="Segoe UI Black"/>
              </a:rPr>
              <a:t>Configuration</a:t>
            </a:r>
            <a:endParaRPr lang="en-US" err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301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CEC0E645-CD86-11E3-C15A-E70C321AC3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222423" y="4868863"/>
            <a:ext cx="2057400" cy="274637"/>
          </a:xfrm>
        </p:spPr>
        <p:txBody>
          <a:bodyPr/>
          <a:lstStyle/>
          <a:p>
            <a:fld id="{BEA52142-B236-4FFD-904E-975F88B8D5CE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CDA7D0-A745-C2D6-9C74-4A03F8E575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41918" y="1183134"/>
            <a:ext cx="3844661" cy="3070945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46ADC3-26BE-019A-439D-33AA59AFECB2}"/>
              </a:ext>
            </a:extLst>
          </p:cNvPr>
          <p:cNvSpPr txBox="1"/>
          <p:nvPr/>
        </p:nvSpPr>
        <p:spPr>
          <a:xfrm>
            <a:off x="1267226" y="691462"/>
            <a:ext cx="4288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/>
              <a:t>Example with k = </a:t>
            </a:r>
            <a:r>
              <a:rPr lang="vi-VN"/>
              <a:t>3</a:t>
            </a:r>
            <a:r>
              <a:rPr lang="en-US"/>
              <a:t> follow elbow method above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365132-A622-E924-80F8-67D49E9EF977}"/>
                  </a:ext>
                </a:extLst>
              </p:cNvPr>
              <p:cNvSpPr txBox="1"/>
              <p:nvPr/>
            </p:nvSpPr>
            <p:spPr>
              <a:xfrm>
                <a:off x="1267225" y="4400558"/>
                <a:ext cx="583099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Cluster yellow and brown almost in the same </a:t>
                </a:r>
                <a:r>
                  <a:rPr lang="vi-VN"/>
                  <a:t>cluster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/>
                  <a:t> Bad clusters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365132-A622-E924-80F8-67D49E9EF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225" y="4400558"/>
                <a:ext cx="5830999" cy="307777"/>
              </a:xfrm>
              <a:prstGeom prst="rect">
                <a:avLst/>
              </a:prstGeom>
              <a:blipFill>
                <a:blip r:embed="rId4"/>
                <a:stretch>
                  <a:fillRect l="-31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5239FA3-C516-3AD4-86AA-873B12AD85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Choosing number of clusters</a:t>
            </a:r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4DEBD47-F9B1-4210-C1F2-6191F6277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4426" y="5156776"/>
            <a:ext cx="3858322" cy="804600"/>
          </a:xfrm>
        </p:spPr>
        <p:txBody>
          <a:bodyPr/>
          <a:lstStyle/>
          <a:p>
            <a:r>
              <a:rPr lang="vi-VN" err="1">
                <a:latin typeface="Segoe UI Black"/>
                <a:ea typeface="Segoe UI Black"/>
              </a:rPr>
              <a:t>Configuration</a:t>
            </a:r>
            <a:endParaRPr lang="en-US" err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451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6638F-FA1E-E308-F91C-A52DB311C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951" y="2550800"/>
            <a:ext cx="3858322" cy="804600"/>
          </a:xfrm>
        </p:spPr>
        <p:txBody>
          <a:bodyPr/>
          <a:lstStyle/>
          <a:p>
            <a:r>
              <a:rPr lang="vi-VN">
                <a:latin typeface="Segoe UI Black"/>
                <a:ea typeface="Segoe UI Black"/>
              </a:rPr>
              <a:t>Implementation</a:t>
            </a:r>
            <a:endParaRPr lang="en-US" err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70B7FA-595B-0C80-D144-B5942E19F35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971800" y="1243062"/>
            <a:ext cx="2967600" cy="1069800"/>
          </a:xfrm>
        </p:spPr>
        <p:txBody>
          <a:bodyPr/>
          <a:lstStyle/>
          <a:p>
            <a:r>
              <a:rPr lang="vi-VN"/>
              <a:t>03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AA232-89B0-8B62-3046-8B57ADBDD5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20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9D2E2B-5E87-AFFE-BBD6-9029E69125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59</a:t>
            </a:fld>
            <a:endParaRPr lang="en-US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BB704011-1EB6-48F1-13FB-6255419FF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550" y="322641"/>
            <a:ext cx="5496900" cy="572700"/>
          </a:xfrm>
        </p:spPr>
        <p:txBody>
          <a:bodyPr/>
          <a:lstStyle/>
          <a:p>
            <a:r>
              <a:rPr lang="vi-VN" b="1" err="1">
                <a:latin typeface="Tahoma"/>
                <a:ea typeface="Tahoma"/>
                <a:cs typeface="Tahoma"/>
              </a:rPr>
              <a:t>Process</a:t>
            </a:r>
            <a:r>
              <a:rPr lang="vi-VN" b="1">
                <a:latin typeface="Tahoma"/>
                <a:ea typeface="Tahoma"/>
                <a:cs typeface="Tahoma"/>
              </a:rPr>
              <a:t> </a:t>
            </a:r>
            <a:endParaRPr lang="vi-VN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4CD1AB-6CCA-B151-2554-21BBD70FFD9F}"/>
              </a:ext>
            </a:extLst>
          </p:cNvPr>
          <p:cNvSpPr txBox="1"/>
          <p:nvPr/>
        </p:nvSpPr>
        <p:spPr>
          <a:xfrm>
            <a:off x="1305290" y="1294477"/>
            <a:ext cx="6533419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vi-VN" sz="1600" b="1" err="1"/>
              <a:t>Step</a:t>
            </a:r>
            <a:r>
              <a:rPr lang="vi-VN" sz="1600" b="1"/>
              <a:t> 1: </a:t>
            </a:r>
            <a:r>
              <a:rPr lang="vi-VN" sz="1600" err="1"/>
              <a:t>Create</a:t>
            </a:r>
            <a:r>
              <a:rPr lang="vi-VN" sz="1600"/>
              <a:t> </a:t>
            </a:r>
            <a:r>
              <a:rPr lang="vi-VN" sz="1600" err="1"/>
              <a:t>adjacency</a:t>
            </a:r>
            <a:r>
              <a:rPr lang="vi-VN" sz="1600"/>
              <a:t> </a:t>
            </a:r>
            <a:r>
              <a:rPr lang="vi-VN" sz="1600" err="1"/>
              <a:t>matrix</a:t>
            </a:r>
            <a:r>
              <a:rPr lang="vi-VN" sz="1600"/>
              <a:t> </a:t>
            </a:r>
            <a:r>
              <a:rPr lang="vi-VN" sz="1600" err="1"/>
              <a:t>from</a:t>
            </a:r>
            <a:r>
              <a:rPr lang="vi-VN" sz="1600"/>
              <a:t> </a:t>
            </a:r>
            <a:r>
              <a:rPr lang="vi-VN" sz="1600" err="1"/>
              <a:t>data</a:t>
            </a:r>
            <a:r>
              <a:rPr lang="vi-VN" sz="1600"/>
              <a:t> </a:t>
            </a:r>
            <a:r>
              <a:rPr lang="vi-VN" sz="1600" err="1"/>
              <a:t>using</a:t>
            </a:r>
            <a:r>
              <a:rPr lang="vi-VN" sz="1600"/>
              <a:t> K-</a:t>
            </a:r>
            <a:r>
              <a:rPr lang="vi-VN" sz="1600" err="1"/>
              <a:t>neighbors</a:t>
            </a:r>
            <a:r>
              <a:rPr lang="vi-VN" sz="1600"/>
              <a:t> </a:t>
            </a:r>
            <a:r>
              <a:rPr lang="vi-VN" sz="1600" err="1"/>
              <a:t>algorithm</a:t>
            </a:r>
            <a:r>
              <a:rPr lang="vi-VN" sz="1600"/>
              <a:t>. </a:t>
            </a:r>
            <a:r>
              <a:rPr lang="vi-VN" sz="1600" err="1"/>
              <a:t>From</a:t>
            </a:r>
            <a:r>
              <a:rPr lang="vi-VN" sz="1600"/>
              <a:t> </a:t>
            </a:r>
            <a:r>
              <a:rPr lang="vi-VN" sz="1600" err="1"/>
              <a:t>that</a:t>
            </a:r>
            <a:r>
              <a:rPr lang="vi-VN" sz="1600"/>
              <a:t>, </a:t>
            </a:r>
            <a:r>
              <a:rPr lang="vi-VN" sz="1600" err="1"/>
              <a:t>create</a:t>
            </a:r>
            <a:r>
              <a:rPr lang="vi-VN" sz="1600"/>
              <a:t> a </a:t>
            </a:r>
            <a:r>
              <a:rPr lang="vi-VN" sz="1600" err="1"/>
              <a:t>Laplacian</a:t>
            </a:r>
            <a:r>
              <a:rPr lang="vi-VN" sz="1600"/>
              <a:t> matrix</a:t>
            </a:r>
            <a:r>
              <a:rPr lang="en-US" sz="1600"/>
              <a:t>.</a:t>
            </a:r>
            <a:r>
              <a:rPr lang="vi-VN" sz="1600"/>
              <a:t> 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vi-VN" sz="1600" b="1" err="1"/>
              <a:t>Step</a:t>
            </a:r>
            <a:r>
              <a:rPr lang="vi-VN" sz="1600" b="1"/>
              <a:t> 2: </a:t>
            </a:r>
            <a:r>
              <a:rPr lang="vi-VN" sz="1600" err="1"/>
              <a:t>Calculate</a:t>
            </a:r>
            <a:r>
              <a:rPr lang="vi-VN" sz="1600"/>
              <a:t> </a:t>
            </a:r>
            <a:r>
              <a:rPr lang="vi-VN" sz="1600" err="1"/>
              <a:t>all</a:t>
            </a:r>
            <a:r>
              <a:rPr lang="vi-VN" sz="1600"/>
              <a:t> </a:t>
            </a:r>
            <a:r>
              <a:rPr lang="vi-VN" sz="1600" err="1"/>
              <a:t>eigenvalues</a:t>
            </a:r>
            <a:r>
              <a:rPr lang="vi-VN" sz="1600"/>
              <a:t> </a:t>
            </a:r>
            <a:r>
              <a:rPr lang="vi-VN" sz="1600" err="1"/>
              <a:t>and</a:t>
            </a:r>
            <a:r>
              <a:rPr lang="vi-VN" sz="1600"/>
              <a:t> </a:t>
            </a:r>
            <a:r>
              <a:rPr lang="vi-VN" sz="1600" err="1"/>
              <a:t>eigenvectors</a:t>
            </a:r>
            <a:r>
              <a:rPr lang="vi-VN" sz="1600"/>
              <a:t> </a:t>
            </a:r>
            <a:r>
              <a:rPr lang="vi-VN" sz="1600" err="1"/>
              <a:t>of</a:t>
            </a:r>
            <a:r>
              <a:rPr lang="vi-VN" sz="1600"/>
              <a:t> </a:t>
            </a:r>
            <a:r>
              <a:rPr lang="vi-VN" sz="1600" err="1"/>
              <a:t>Laplacian</a:t>
            </a:r>
            <a:r>
              <a:rPr lang="vi-VN" sz="1600"/>
              <a:t> </a:t>
            </a:r>
            <a:r>
              <a:rPr lang="vi-VN" sz="1600" err="1"/>
              <a:t>matrix</a:t>
            </a:r>
            <a:r>
              <a:rPr lang="vi-VN" sz="1600"/>
              <a:t>, then </a:t>
            </a:r>
            <a:r>
              <a:rPr lang="vi-VN" sz="1600" err="1"/>
              <a:t>sort</a:t>
            </a:r>
            <a:r>
              <a:rPr lang="vi-VN" sz="1600"/>
              <a:t> </a:t>
            </a:r>
            <a:r>
              <a:rPr lang="vi-VN" sz="1600" err="1"/>
              <a:t>all</a:t>
            </a:r>
            <a:r>
              <a:rPr lang="vi-VN" sz="1600"/>
              <a:t> the </a:t>
            </a:r>
            <a:r>
              <a:rPr lang="vi-VN" sz="1600" err="1"/>
              <a:t>eigenvalues</a:t>
            </a:r>
            <a:r>
              <a:rPr lang="vi-VN" sz="1600"/>
              <a:t> (increasing order) to </a:t>
            </a:r>
            <a:r>
              <a:rPr lang="vi-VN" sz="1600" err="1"/>
              <a:t>have</a:t>
            </a:r>
            <a:r>
              <a:rPr lang="vi-VN" sz="1600"/>
              <a:t> </a:t>
            </a:r>
            <a:r>
              <a:rPr lang="vi-VN" sz="1600" err="1"/>
              <a:t>Laplacian's</a:t>
            </a:r>
            <a:r>
              <a:rPr lang="vi-VN" sz="1600"/>
              <a:t> </a:t>
            </a:r>
            <a:r>
              <a:rPr lang="vi-VN" sz="1600" err="1"/>
              <a:t>eigenvalues</a:t>
            </a:r>
            <a:r>
              <a:rPr lang="vi-VN" sz="1600"/>
              <a:t> spectrum</a:t>
            </a:r>
            <a:r>
              <a:rPr lang="en-US" sz="1600"/>
              <a:t>.</a:t>
            </a:r>
            <a:r>
              <a:rPr lang="vi-VN" sz="1600"/>
              <a:t> 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vi-VN" sz="1600" b="1" err="1"/>
              <a:t>Step</a:t>
            </a:r>
            <a:r>
              <a:rPr lang="vi-VN" sz="1600" b="1"/>
              <a:t> 3: </a:t>
            </a:r>
            <a:r>
              <a:rPr lang="vi-VN" sz="1600"/>
              <a:t> </a:t>
            </a:r>
            <a:r>
              <a:rPr lang="vi-VN" sz="1600" err="1"/>
              <a:t>Choosing</a:t>
            </a:r>
            <a:r>
              <a:rPr lang="vi-VN" sz="1600"/>
              <a:t> k (</a:t>
            </a:r>
            <a:r>
              <a:rPr lang="vi-VN" sz="1600" err="1"/>
              <a:t>you</a:t>
            </a:r>
            <a:r>
              <a:rPr lang="vi-VN" sz="1600"/>
              <a:t> can </a:t>
            </a:r>
            <a:r>
              <a:rPr lang="vi-VN" sz="1600" err="1"/>
              <a:t>choose</a:t>
            </a:r>
            <a:r>
              <a:rPr lang="vi-VN" sz="1600"/>
              <a:t> k) </a:t>
            </a:r>
            <a:r>
              <a:rPr lang="vi-VN" sz="1600" err="1"/>
              <a:t>eigenvectors</a:t>
            </a:r>
            <a:r>
              <a:rPr lang="vi-VN" sz="1600"/>
              <a:t> corresponding to first k </a:t>
            </a:r>
            <a:r>
              <a:rPr lang="vi-VN" sz="1600" err="1"/>
              <a:t>eigenvalues</a:t>
            </a:r>
            <a:r>
              <a:rPr lang="vi-VN" sz="1600"/>
              <a:t> in </a:t>
            </a:r>
            <a:r>
              <a:rPr lang="vi-VN" sz="1600" err="1"/>
              <a:t>spectrum</a:t>
            </a:r>
            <a:r>
              <a:rPr lang="vi-VN" sz="1600"/>
              <a:t> </a:t>
            </a:r>
            <a:r>
              <a:rPr lang="vi-VN" sz="1600" err="1"/>
              <a:t>from</a:t>
            </a:r>
            <a:r>
              <a:rPr lang="vi-VN" sz="1600"/>
              <a:t> </a:t>
            </a:r>
            <a:r>
              <a:rPr lang="vi-VN" sz="1600" err="1"/>
              <a:t>step</a:t>
            </a:r>
            <a:r>
              <a:rPr lang="vi-VN" sz="1600"/>
              <a:t> 2</a:t>
            </a:r>
            <a:r>
              <a:rPr lang="en-US" sz="1600"/>
              <a:t>.</a:t>
            </a:r>
            <a:endParaRPr lang="vi-VN" sz="160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vi-VN" sz="1600" b="1" err="1"/>
              <a:t>Step</a:t>
            </a:r>
            <a:r>
              <a:rPr lang="vi-VN" sz="1600" b="1"/>
              <a:t> 4: </a:t>
            </a:r>
            <a:r>
              <a:rPr lang="vi-VN" sz="1600" err="1"/>
              <a:t>Using</a:t>
            </a:r>
            <a:r>
              <a:rPr lang="vi-VN" sz="1600"/>
              <a:t> </a:t>
            </a:r>
            <a:r>
              <a:rPr lang="vi-VN" sz="1600" err="1"/>
              <a:t>Kmeans</a:t>
            </a:r>
            <a:r>
              <a:rPr lang="vi-VN" sz="1600"/>
              <a:t> to </a:t>
            </a:r>
            <a:r>
              <a:rPr lang="vi-VN" sz="1600" err="1"/>
              <a:t>cluster</a:t>
            </a:r>
            <a:r>
              <a:rPr lang="vi-VN" sz="1600"/>
              <a:t> </a:t>
            </a:r>
            <a:r>
              <a:rPr lang="vi-VN" sz="1600" err="1"/>
              <a:t>based</a:t>
            </a:r>
            <a:r>
              <a:rPr lang="vi-VN" sz="1600"/>
              <a:t> </a:t>
            </a:r>
            <a:r>
              <a:rPr lang="vi-VN" sz="1600" err="1"/>
              <a:t>on</a:t>
            </a:r>
            <a:r>
              <a:rPr lang="vi-VN" sz="1600"/>
              <a:t> k-</a:t>
            </a:r>
            <a:r>
              <a:rPr lang="vi-VN" sz="1600" err="1"/>
              <a:t>vector</a:t>
            </a:r>
            <a:r>
              <a:rPr lang="vi-VN" sz="1600"/>
              <a:t> </a:t>
            </a:r>
            <a:r>
              <a:rPr lang="vi-VN" sz="1600" err="1"/>
              <a:t>matrix</a:t>
            </a:r>
            <a:r>
              <a:rPr lang="vi-VN" sz="1600"/>
              <a:t> in </a:t>
            </a:r>
            <a:r>
              <a:rPr lang="vi-VN" sz="1600" err="1"/>
              <a:t>step</a:t>
            </a:r>
            <a:r>
              <a:rPr lang="vi-VN" sz="1600"/>
              <a:t> 3. The </a:t>
            </a:r>
            <a:r>
              <a:rPr lang="vi-VN" sz="1600" err="1"/>
              <a:t>result</a:t>
            </a:r>
            <a:r>
              <a:rPr lang="vi-VN" sz="1600"/>
              <a:t> </a:t>
            </a:r>
            <a:r>
              <a:rPr lang="vi-VN" sz="1600" err="1"/>
              <a:t>of</a:t>
            </a:r>
            <a:r>
              <a:rPr lang="vi-VN" sz="1600"/>
              <a:t> </a:t>
            </a:r>
            <a:r>
              <a:rPr lang="vi-VN" sz="1600" err="1"/>
              <a:t>Kmeans</a:t>
            </a:r>
            <a:r>
              <a:rPr lang="vi-VN" sz="1600"/>
              <a:t> </a:t>
            </a:r>
            <a:r>
              <a:rPr lang="vi-VN" sz="1600" err="1"/>
              <a:t>algorithm</a:t>
            </a:r>
            <a:r>
              <a:rPr lang="vi-VN" sz="1600"/>
              <a:t> </a:t>
            </a:r>
            <a:r>
              <a:rPr lang="vi-VN" sz="1600" err="1"/>
              <a:t>is</a:t>
            </a:r>
            <a:r>
              <a:rPr lang="vi-VN" sz="1600"/>
              <a:t> the solution</a:t>
            </a:r>
            <a:r>
              <a:rPr lang="en-US" sz="1600"/>
              <a:t>.</a:t>
            </a:r>
            <a:r>
              <a:rPr lang="vi-VN" sz="160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497483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6637D4-7718-38F6-202A-534711F700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6</a:t>
            </a:fld>
            <a:endParaRPr lang="en-US"/>
          </a:p>
        </p:txBody>
      </p:sp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B336A253-F156-4BD7-7254-75CB236AB924}"/>
              </a:ext>
            </a:extLst>
          </p:cNvPr>
          <p:cNvSpPr/>
          <p:nvPr/>
        </p:nvSpPr>
        <p:spPr>
          <a:xfrm>
            <a:off x="1380892" y="3411111"/>
            <a:ext cx="1726581" cy="1052590"/>
          </a:xfrm>
          <a:custGeom>
            <a:avLst/>
            <a:gdLst>
              <a:gd name="connsiteX0" fmla="*/ 175435 w 1726581"/>
              <a:gd name="connsiteY0" fmla="*/ 0 h 1052590"/>
              <a:gd name="connsiteX1" fmla="*/ 1551146 w 1726581"/>
              <a:gd name="connsiteY1" fmla="*/ 0 h 1052590"/>
              <a:gd name="connsiteX2" fmla="*/ 1726581 w 1726581"/>
              <a:gd name="connsiteY2" fmla="*/ 175435 h 1052590"/>
              <a:gd name="connsiteX3" fmla="*/ 1726581 w 1726581"/>
              <a:gd name="connsiteY3" fmla="*/ 1052590 h 1052590"/>
              <a:gd name="connsiteX4" fmla="*/ 1726581 w 1726581"/>
              <a:gd name="connsiteY4" fmla="*/ 1052590 h 1052590"/>
              <a:gd name="connsiteX5" fmla="*/ 0 w 1726581"/>
              <a:gd name="connsiteY5" fmla="*/ 1052590 h 1052590"/>
              <a:gd name="connsiteX6" fmla="*/ 0 w 1726581"/>
              <a:gd name="connsiteY6" fmla="*/ 1052590 h 1052590"/>
              <a:gd name="connsiteX7" fmla="*/ 0 w 1726581"/>
              <a:gd name="connsiteY7" fmla="*/ 175435 h 1052590"/>
              <a:gd name="connsiteX8" fmla="*/ 175435 w 1726581"/>
              <a:gd name="connsiteY8" fmla="*/ 0 h 105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6581" h="1052590" fill="none" extrusionOk="0">
                <a:moveTo>
                  <a:pt x="175435" y="0"/>
                </a:moveTo>
                <a:cubicBezTo>
                  <a:pt x="718765" y="10220"/>
                  <a:pt x="870220" y="21901"/>
                  <a:pt x="1551146" y="0"/>
                </a:cubicBezTo>
                <a:cubicBezTo>
                  <a:pt x="1663122" y="8446"/>
                  <a:pt x="1729293" y="79197"/>
                  <a:pt x="1726581" y="175435"/>
                </a:cubicBezTo>
                <a:cubicBezTo>
                  <a:pt x="1800191" y="314184"/>
                  <a:pt x="1664821" y="747525"/>
                  <a:pt x="1726581" y="1052590"/>
                </a:cubicBezTo>
                <a:lnTo>
                  <a:pt x="1726581" y="1052590"/>
                </a:lnTo>
                <a:cubicBezTo>
                  <a:pt x="1123718" y="979472"/>
                  <a:pt x="827079" y="1079319"/>
                  <a:pt x="0" y="1052590"/>
                </a:cubicBezTo>
                <a:lnTo>
                  <a:pt x="0" y="1052590"/>
                </a:lnTo>
                <a:cubicBezTo>
                  <a:pt x="-47623" y="670217"/>
                  <a:pt x="-21320" y="264581"/>
                  <a:pt x="0" y="175435"/>
                </a:cubicBezTo>
                <a:cubicBezTo>
                  <a:pt x="13501" y="66724"/>
                  <a:pt x="81904" y="-15800"/>
                  <a:pt x="175435" y="0"/>
                </a:cubicBezTo>
                <a:close/>
              </a:path>
              <a:path w="1726581" h="1052590" stroke="0" extrusionOk="0">
                <a:moveTo>
                  <a:pt x="175435" y="0"/>
                </a:moveTo>
                <a:cubicBezTo>
                  <a:pt x="758840" y="75068"/>
                  <a:pt x="1115608" y="-26651"/>
                  <a:pt x="1551146" y="0"/>
                </a:cubicBezTo>
                <a:cubicBezTo>
                  <a:pt x="1661937" y="2926"/>
                  <a:pt x="1713791" y="78952"/>
                  <a:pt x="1726581" y="175435"/>
                </a:cubicBezTo>
                <a:cubicBezTo>
                  <a:pt x="1655428" y="490284"/>
                  <a:pt x="1780677" y="624046"/>
                  <a:pt x="1726581" y="1052590"/>
                </a:cubicBezTo>
                <a:lnTo>
                  <a:pt x="1726581" y="1052590"/>
                </a:lnTo>
                <a:cubicBezTo>
                  <a:pt x="1007127" y="1084845"/>
                  <a:pt x="726788" y="1068592"/>
                  <a:pt x="0" y="1052590"/>
                </a:cubicBezTo>
                <a:lnTo>
                  <a:pt x="0" y="1052590"/>
                </a:lnTo>
                <a:cubicBezTo>
                  <a:pt x="10058" y="816121"/>
                  <a:pt x="76693" y="517193"/>
                  <a:pt x="0" y="175435"/>
                </a:cubicBezTo>
                <a:cubicBezTo>
                  <a:pt x="-17508" y="75864"/>
                  <a:pt x="76935" y="1516"/>
                  <a:pt x="175435" y="0"/>
                </a:cubicBezTo>
                <a:close/>
              </a:path>
            </a:pathLst>
          </a:custGeom>
          <a:solidFill>
            <a:schemeClr val="bg1"/>
          </a:solidFill>
          <a:ln w="101600" cap="flat">
            <a:solidFill>
              <a:srgbClr val="77C6F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2Same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bg2"/>
                </a:solidFill>
              </a:rPr>
              <a:t>Supervised learning</a:t>
            </a: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AA390980-D2FD-DC0B-ADB9-6F30271BF17B}"/>
              </a:ext>
            </a:extLst>
          </p:cNvPr>
          <p:cNvSpPr/>
          <p:nvPr/>
        </p:nvSpPr>
        <p:spPr>
          <a:xfrm>
            <a:off x="3398659" y="2036491"/>
            <a:ext cx="2336785" cy="1204332"/>
          </a:xfrm>
          <a:custGeom>
            <a:avLst/>
            <a:gdLst>
              <a:gd name="connsiteX0" fmla="*/ 200726 w 2336785"/>
              <a:gd name="connsiteY0" fmla="*/ 0 h 1204332"/>
              <a:gd name="connsiteX1" fmla="*/ 2136059 w 2336785"/>
              <a:gd name="connsiteY1" fmla="*/ 0 h 1204332"/>
              <a:gd name="connsiteX2" fmla="*/ 2336785 w 2336785"/>
              <a:gd name="connsiteY2" fmla="*/ 200726 h 1204332"/>
              <a:gd name="connsiteX3" fmla="*/ 2336785 w 2336785"/>
              <a:gd name="connsiteY3" fmla="*/ 1204332 h 1204332"/>
              <a:gd name="connsiteX4" fmla="*/ 2336785 w 2336785"/>
              <a:gd name="connsiteY4" fmla="*/ 1204332 h 1204332"/>
              <a:gd name="connsiteX5" fmla="*/ 0 w 2336785"/>
              <a:gd name="connsiteY5" fmla="*/ 1204332 h 1204332"/>
              <a:gd name="connsiteX6" fmla="*/ 0 w 2336785"/>
              <a:gd name="connsiteY6" fmla="*/ 1204332 h 1204332"/>
              <a:gd name="connsiteX7" fmla="*/ 0 w 2336785"/>
              <a:gd name="connsiteY7" fmla="*/ 200726 h 1204332"/>
              <a:gd name="connsiteX8" fmla="*/ 200726 w 2336785"/>
              <a:gd name="connsiteY8" fmla="*/ 0 h 1204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6785" h="1204332" fill="none" extrusionOk="0">
                <a:moveTo>
                  <a:pt x="200726" y="0"/>
                </a:moveTo>
                <a:cubicBezTo>
                  <a:pt x="664522" y="48231"/>
                  <a:pt x="1580622" y="-84455"/>
                  <a:pt x="2136059" y="0"/>
                </a:cubicBezTo>
                <a:cubicBezTo>
                  <a:pt x="2254963" y="4504"/>
                  <a:pt x="2351009" y="93288"/>
                  <a:pt x="2336785" y="200726"/>
                </a:cubicBezTo>
                <a:cubicBezTo>
                  <a:pt x="2347277" y="537681"/>
                  <a:pt x="2341202" y="890292"/>
                  <a:pt x="2336785" y="1204332"/>
                </a:cubicBezTo>
                <a:lnTo>
                  <a:pt x="2336785" y="1204332"/>
                </a:lnTo>
                <a:cubicBezTo>
                  <a:pt x="1642856" y="1073378"/>
                  <a:pt x="725709" y="1160758"/>
                  <a:pt x="0" y="1204332"/>
                </a:cubicBezTo>
                <a:lnTo>
                  <a:pt x="0" y="1204332"/>
                </a:lnTo>
                <a:cubicBezTo>
                  <a:pt x="60182" y="705977"/>
                  <a:pt x="20303" y="591025"/>
                  <a:pt x="0" y="200726"/>
                </a:cubicBezTo>
                <a:cubicBezTo>
                  <a:pt x="8660" y="82286"/>
                  <a:pt x="93935" y="-19128"/>
                  <a:pt x="200726" y="0"/>
                </a:cubicBezTo>
                <a:close/>
              </a:path>
              <a:path w="2336785" h="1204332" stroke="0" extrusionOk="0">
                <a:moveTo>
                  <a:pt x="200726" y="0"/>
                </a:moveTo>
                <a:cubicBezTo>
                  <a:pt x="501909" y="118645"/>
                  <a:pt x="1441258" y="116012"/>
                  <a:pt x="2136059" y="0"/>
                </a:cubicBezTo>
                <a:cubicBezTo>
                  <a:pt x="2252305" y="1134"/>
                  <a:pt x="2319543" y="90416"/>
                  <a:pt x="2336785" y="200726"/>
                </a:cubicBezTo>
                <a:cubicBezTo>
                  <a:pt x="2351364" y="524231"/>
                  <a:pt x="2380766" y="1057560"/>
                  <a:pt x="2336785" y="1204332"/>
                </a:cubicBezTo>
                <a:lnTo>
                  <a:pt x="2336785" y="1204332"/>
                </a:lnTo>
                <a:cubicBezTo>
                  <a:pt x="1207631" y="1224519"/>
                  <a:pt x="596138" y="1356812"/>
                  <a:pt x="0" y="1204332"/>
                </a:cubicBezTo>
                <a:lnTo>
                  <a:pt x="0" y="1204332"/>
                </a:lnTo>
                <a:cubicBezTo>
                  <a:pt x="-9773" y="814862"/>
                  <a:pt x="46525" y="566161"/>
                  <a:pt x="0" y="200726"/>
                </a:cubicBezTo>
                <a:cubicBezTo>
                  <a:pt x="-8196" y="88613"/>
                  <a:pt x="78504" y="10699"/>
                  <a:pt x="200726" y="0"/>
                </a:cubicBezTo>
                <a:close/>
              </a:path>
            </a:pathLst>
          </a:custGeom>
          <a:solidFill>
            <a:schemeClr val="bg1"/>
          </a:solidFill>
          <a:ln w="101600" cap="flat">
            <a:solidFill>
              <a:srgbClr val="77C6F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2Same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b="1">
                <a:solidFill>
                  <a:schemeClr val="bg2"/>
                </a:solidFill>
              </a:rPr>
              <a:t>Machine Learning</a:t>
            </a:r>
            <a:endParaRPr lang="en-US" sz="2000" b="1">
              <a:solidFill>
                <a:schemeClr val="bg2"/>
              </a:solidFill>
            </a:endParaRPr>
          </a:p>
        </p:txBody>
      </p:sp>
      <p:sp>
        <p:nvSpPr>
          <p:cNvPr id="18" name="Rectangle: Top Corners Rounded 17">
            <a:extLst>
              <a:ext uri="{FF2B5EF4-FFF2-40B4-BE49-F238E27FC236}">
                <a16:creationId xmlns:a16="http://schemas.microsoft.com/office/drawing/2014/main" id="{E072E80F-8761-4A1D-0839-6874C8BF0455}"/>
              </a:ext>
            </a:extLst>
          </p:cNvPr>
          <p:cNvSpPr/>
          <p:nvPr/>
        </p:nvSpPr>
        <p:spPr>
          <a:xfrm>
            <a:off x="3543299" y="441887"/>
            <a:ext cx="2057399" cy="929693"/>
          </a:xfrm>
          <a:custGeom>
            <a:avLst/>
            <a:gdLst>
              <a:gd name="connsiteX0" fmla="*/ 154952 w 2057399"/>
              <a:gd name="connsiteY0" fmla="*/ 0 h 929693"/>
              <a:gd name="connsiteX1" fmla="*/ 1902447 w 2057399"/>
              <a:gd name="connsiteY1" fmla="*/ 0 h 929693"/>
              <a:gd name="connsiteX2" fmla="*/ 2057399 w 2057399"/>
              <a:gd name="connsiteY2" fmla="*/ 154952 h 929693"/>
              <a:gd name="connsiteX3" fmla="*/ 2057399 w 2057399"/>
              <a:gd name="connsiteY3" fmla="*/ 929693 h 929693"/>
              <a:gd name="connsiteX4" fmla="*/ 2057399 w 2057399"/>
              <a:gd name="connsiteY4" fmla="*/ 929693 h 929693"/>
              <a:gd name="connsiteX5" fmla="*/ 0 w 2057399"/>
              <a:gd name="connsiteY5" fmla="*/ 929693 h 929693"/>
              <a:gd name="connsiteX6" fmla="*/ 0 w 2057399"/>
              <a:gd name="connsiteY6" fmla="*/ 929693 h 929693"/>
              <a:gd name="connsiteX7" fmla="*/ 0 w 2057399"/>
              <a:gd name="connsiteY7" fmla="*/ 154952 h 929693"/>
              <a:gd name="connsiteX8" fmla="*/ 154952 w 2057399"/>
              <a:gd name="connsiteY8" fmla="*/ 0 h 929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57399" h="929693" fill="none" extrusionOk="0">
                <a:moveTo>
                  <a:pt x="154952" y="0"/>
                </a:moveTo>
                <a:cubicBezTo>
                  <a:pt x="963325" y="4163"/>
                  <a:pt x="1707641" y="-56066"/>
                  <a:pt x="1902447" y="0"/>
                </a:cubicBezTo>
                <a:cubicBezTo>
                  <a:pt x="2000418" y="6938"/>
                  <a:pt x="2062806" y="70674"/>
                  <a:pt x="2057399" y="154952"/>
                </a:cubicBezTo>
                <a:cubicBezTo>
                  <a:pt x="2072222" y="243170"/>
                  <a:pt x="2070558" y="782727"/>
                  <a:pt x="2057399" y="929693"/>
                </a:cubicBezTo>
                <a:lnTo>
                  <a:pt x="2057399" y="929693"/>
                </a:lnTo>
                <a:cubicBezTo>
                  <a:pt x="1368837" y="798739"/>
                  <a:pt x="646644" y="886119"/>
                  <a:pt x="0" y="929693"/>
                </a:cubicBezTo>
                <a:lnTo>
                  <a:pt x="0" y="929693"/>
                </a:lnTo>
                <a:cubicBezTo>
                  <a:pt x="8992" y="796667"/>
                  <a:pt x="-69163" y="526444"/>
                  <a:pt x="0" y="154952"/>
                </a:cubicBezTo>
                <a:cubicBezTo>
                  <a:pt x="11481" y="59322"/>
                  <a:pt x="72411" y="-14285"/>
                  <a:pt x="154952" y="0"/>
                </a:cubicBezTo>
                <a:close/>
              </a:path>
              <a:path w="2057399" h="929693" stroke="0" extrusionOk="0">
                <a:moveTo>
                  <a:pt x="154952" y="0"/>
                </a:moveTo>
                <a:cubicBezTo>
                  <a:pt x="962377" y="89640"/>
                  <a:pt x="1515002" y="148167"/>
                  <a:pt x="1902447" y="0"/>
                </a:cubicBezTo>
                <a:cubicBezTo>
                  <a:pt x="1994465" y="1356"/>
                  <a:pt x="2042567" y="69846"/>
                  <a:pt x="2057399" y="154952"/>
                </a:cubicBezTo>
                <a:cubicBezTo>
                  <a:pt x="2052025" y="265933"/>
                  <a:pt x="1995648" y="576726"/>
                  <a:pt x="2057399" y="929693"/>
                </a:cubicBezTo>
                <a:lnTo>
                  <a:pt x="2057399" y="929693"/>
                </a:lnTo>
                <a:cubicBezTo>
                  <a:pt x="1411944" y="949880"/>
                  <a:pt x="652159" y="1082173"/>
                  <a:pt x="0" y="929693"/>
                </a:cubicBezTo>
                <a:lnTo>
                  <a:pt x="0" y="929693"/>
                </a:lnTo>
                <a:cubicBezTo>
                  <a:pt x="28813" y="567893"/>
                  <a:pt x="-59342" y="336159"/>
                  <a:pt x="0" y="154952"/>
                </a:cubicBezTo>
                <a:cubicBezTo>
                  <a:pt x="-15606" y="66984"/>
                  <a:pt x="66942" y="2290"/>
                  <a:pt x="154952" y="0"/>
                </a:cubicBezTo>
                <a:close/>
              </a:path>
            </a:pathLst>
          </a:custGeom>
          <a:solidFill>
            <a:schemeClr val="bg1"/>
          </a:solidFill>
          <a:ln w="101600" cap="flat">
            <a:solidFill>
              <a:srgbClr val="77C6F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2Same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800" b="1">
                <a:solidFill>
                  <a:schemeClr val="bg2"/>
                </a:solidFill>
              </a:rPr>
              <a:t>Uns</a:t>
            </a:r>
            <a:r>
              <a:rPr lang="en-US" sz="1800" b="1">
                <a:solidFill>
                  <a:schemeClr val="bg2"/>
                </a:solidFill>
              </a:rPr>
              <a:t>upervised learning</a:t>
            </a:r>
          </a:p>
        </p:txBody>
      </p:sp>
      <p:sp>
        <p:nvSpPr>
          <p:cNvPr id="19" name="Rectangle: Top Corners Rounded 18">
            <a:extLst>
              <a:ext uri="{FF2B5EF4-FFF2-40B4-BE49-F238E27FC236}">
                <a16:creationId xmlns:a16="http://schemas.microsoft.com/office/drawing/2014/main" id="{DC553682-D9FD-3445-0B04-75CBCA4EF87C}"/>
              </a:ext>
            </a:extLst>
          </p:cNvPr>
          <p:cNvSpPr/>
          <p:nvPr/>
        </p:nvSpPr>
        <p:spPr>
          <a:xfrm>
            <a:off x="5705709" y="3611641"/>
            <a:ext cx="2057399" cy="929693"/>
          </a:xfrm>
          <a:custGeom>
            <a:avLst/>
            <a:gdLst>
              <a:gd name="connsiteX0" fmla="*/ 154952 w 2057399"/>
              <a:gd name="connsiteY0" fmla="*/ 0 h 929693"/>
              <a:gd name="connsiteX1" fmla="*/ 1902447 w 2057399"/>
              <a:gd name="connsiteY1" fmla="*/ 0 h 929693"/>
              <a:gd name="connsiteX2" fmla="*/ 2057399 w 2057399"/>
              <a:gd name="connsiteY2" fmla="*/ 154952 h 929693"/>
              <a:gd name="connsiteX3" fmla="*/ 2057399 w 2057399"/>
              <a:gd name="connsiteY3" fmla="*/ 929693 h 929693"/>
              <a:gd name="connsiteX4" fmla="*/ 2057399 w 2057399"/>
              <a:gd name="connsiteY4" fmla="*/ 929693 h 929693"/>
              <a:gd name="connsiteX5" fmla="*/ 0 w 2057399"/>
              <a:gd name="connsiteY5" fmla="*/ 929693 h 929693"/>
              <a:gd name="connsiteX6" fmla="*/ 0 w 2057399"/>
              <a:gd name="connsiteY6" fmla="*/ 929693 h 929693"/>
              <a:gd name="connsiteX7" fmla="*/ 0 w 2057399"/>
              <a:gd name="connsiteY7" fmla="*/ 154952 h 929693"/>
              <a:gd name="connsiteX8" fmla="*/ 154952 w 2057399"/>
              <a:gd name="connsiteY8" fmla="*/ 0 h 929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57399" h="929693" fill="none" extrusionOk="0">
                <a:moveTo>
                  <a:pt x="154952" y="0"/>
                </a:moveTo>
                <a:cubicBezTo>
                  <a:pt x="963325" y="4163"/>
                  <a:pt x="1707641" y="-56066"/>
                  <a:pt x="1902447" y="0"/>
                </a:cubicBezTo>
                <a:cubicBezTo>
                  <a:pt x="2000418" y="6938"/>
                  <a:pt x="2062806" y="70674"/>
                  <a:pt x="2057399" y="154952"/>
                </a:cubicBezTo>
                <a:cubicBezTo>
                  <a:pt x="2072222" y="243170"/>
                  <a:pt x="2070558" y="782727"/>
                  <a:pt x="2057399" y="929693"/>
                </a:cubicBezTo>
                <a:lnTo>
                  <a:pt x="2057399" y="929693"/>
                </a:lnTo>
                <a:cubicBezTo>
                  <a:pt x="1368837" y="798739"/>
                  <a:pt x="646644" y="886119"/>
                  <a:pt x="0" y="929693"/>
                </a:cubicBezTo>
                <a:lnTo>
                  <a:pt x="0" y="929693"/>
                </a:lnTo>
                <a:cubicBezTo>
                  <a:pt x="8992" y="796667"/>
                  <a:pt x="-69163" y="526444"/>
                  <a:pt x="0" y="154952"/>
                </a:cubicBezTo>
                <a:cubicBezTo>
                  <a:pt x="11481" y="59322"/>
                  <a:pt x="72411" y="-14285"/>
                  <a:pt x="154952" y="0"/>
                </a:cubicBezTo>
                <a:close/>
              </a:path>
              <a:path w="2057399" h="929693" stroke="0" extrusionOk="0">
                <a:moveTo>
                  <a:pt x="154952" y="0"/>
                </a:moveTo>
                <a:cubicBezTo>
                  <a:pt x="962377" y="89640"/>
                  <a:pt x="1515002" y="148167"/>
                  <a:pt x="1902447" y="0"/>
                </a:cubicBezTo>
                <a:cubicBezTo>
                  <a:pt x="1994465" y="1356"/>
                  <a:pt x="2042567" y="69846"/>
                  <a:pt x="2057399" y="154952"/>
                </a:cubicBezTo>
                <a:cubicBezTo>
                  <a:pt x="2052025" y="265933"/>
                  <a:pt x="1995648" y="576726"/>
                  <a:pt x="2057399" y="929693"/>
                </a:cubicBezTo>
                <a:lnTo>
                  <a:pt x="2057399" y="929693"/>
                </a:lnTo>
                <a:cubicBezTo>
                  <a:pt x="1411944" y="949880"/>
                  <a:pt x="652159" y="1082173"/>
                  <a:pt x="0" y="929693"/>
                </a:cubicBezTo>
                <a:lnTo>
                  <a:pt x="0" y="929693"/>
                </a:lnTo>
                <a:cubicBezTo>
                  <a:pt x="28813" y="567893"/>
                  <a:pt x="-59342" y="336159"/>
                  <a:pt x="0" y="154952"/>
                </a:cubicBezTo>
                <a:cubicBezTo>
                  <a:pt x="-15606" y="66984"/>
                  <a:pt x="66942" y="2290"/>
                  <a:pt x="154952" y="0"/>
                </a:cubicBezTo>
                <a:close/>
              </a:path>
            </a:pathLst>
          </a:custGeom>
          <a:solidFill>
            <a:schemeClr val="bg1"/>
          </a:solidFill>
          <a:ln w="101600" cap="flat">
            <a:solidFill>
              <a:srgbClr val="77C6F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2Same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800" b="1">
                <a:solidFill>
                  <a:schemeClr val="bg2"/>
                </a:solidFill>
              </a:rPr>
              <a:t>Reinforcement Learning</a:t>
            </a:r>
            <a:endParaRPr lang="en-US" sz="1800" b="1">
              <a:solidFill>
                <a:schemeClr val="bg2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5BD2993-C23F-5856-3AD5-484BD5BF446D}"/>
              </a:ext>
            </a:extLst>
          </p:cNvPr>
          <p:cNvCxnSpPr>
            <a:cxnSpLocks/>
            <a:stCxn id="17" idx="2"/>
            <a:endCxn id="16" idx="3"/>
          </p:cNvCxnSpPr>
          <p:nvPr/>
        </p:nvCxnSpPr>
        <p:spPr>
          <a:xfrm flipH="1">
            <a:off x="2244183" y="2638657"/>
            <a:ext cx="1154476" cy="772454"/>
          </a:xfrm>
          <a:prstGeom prst="line">
            <a:avLst/>
          </a:prstGeom>
          <a:ln w="101600">
            <a:solidFill>
              <a:srgbClr val="77C6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D52B6F7-8D06-ADDD-32EF-3581A0FA17B0}"/>
              </a:ext>
            </a:extLst>
          </p:cNvPr>
          <p:cNvCxnSpPr>
            <a:cxnSpLocks/>
            <a:stCxn id="19" idx="3"/>
            <a:endCxn id="17" idx="0"/>
          </p:cNvCxnSpPr>
          <p:nvPr/>
        </p:nvCxnSpPr>
        <p:spPr>
          <a:xfrm flipH="1" flipV="1">
            <a:off x="5735444" y="2638657"/>
            <a:ext cx="998965" cy="972984"/>
          </a:xfrm>
          <a:prstGeom prst="line">
            <a:avLst/>
          </a:prstGeom>
          <a:ln w="101600">
            <a:solidFill>
              <a:srgbClr val="77C6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D492CB8-0439-E6A0-F97F-503E55BE87B1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567052" y="1256371"/>
            <a:ext cx="4948" cy="780120"/>
          </a:xfrm>
          <a:prstGeom prst="line">
            <a:avLst/>
          </a:prstGeom>
          <a:ln w="101600">
            <a:solidFill>
              <a:srgbClr val="77C6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67F43C64-2B3C-ED2B-F613-331F8B6913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4861951"/>
            <a:ext cx="3086100" cy="274637"/>
          </a:xfrm>
        </p:spPr>
        <p:txBody>
          <a:bodyPr/>
          <a:lstStyle/>
          <a:p>
            <a:r>
              <a:rPr lang="vi-VN"/>
              <a:t>Reason for writting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899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909531-2E0A-6212-2059-D7F874D0DC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60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4E782E-A2C6-60C6-8D93-383955F3605D}"/>
              </a:ext>
            </a:extLst>
          </p:cNvPr>
          <p:cNvSpPr txBox="1"/>
          <p:nvPr/>
        </p:nvSpPr>
        <p:spPr>
          <a:xfrm>
            <a:off x="1102290" y="1880350"/>
            <a:ext cx="718994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MySpectralClustering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(self,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n_cluster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n_neighbor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self.k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n_cluster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self.seed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random_state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self.nneighbor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n_neighbor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__init__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46DA72A-E48A-173E-81B8-00860106F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550" y="372745"/>
            <a:ext cx="5496900" cy="572700"/>
          </a:xfrm>
        </p:spPr>
        <p:txBody>
          <a:bodyPr/>
          <a:lstStyle/>
          <a:p>
            <a:r>
              <a:rPr lang="vi-VN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MySpectralClustering</a:t>
            </a:r>
            <a:endPara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C494614-961D-1B77-4F00-83C9F6CE3C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code (link in slide 74)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17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909531-2E0A-6212-2059-D7F874D0DC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61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E6B437-F4B4-5728-7491-041A7E7C8B38}"/>
              </a:ext>
            </a:extLst>
          </p:cNvPr>
          <p:cNvSpPr txBox="1"/>
          <p:nvPr/>
        </p:nvSpPr>
        <p:spPr>
          <a:xfrm>
            <a:off x="1064711" y="1340643"/>
            <a:ext cx="681415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__generateGraphLaplace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(self,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#find connect use kneighbors algorithm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connectivity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kneighbors_graph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n_neighbors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self.nneighbor)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#build adjacenty Matrix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adjacentyMatrix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(connectivity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connectivity.T)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#build laplace matrix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graphLaplaceS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sparse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csgraph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laplacian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csgraph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adjacentyMatrix,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normed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)  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graphLaplace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graphLaplaceS.toarray()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self.laplaceMatrix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graphLaplace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AED836E4-AF96-0285-C741-2F794DEEF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550" y="372745"/>
            <a:ext cx="5496900" cy="572700"/>
          </a:xfrm>
        </p:spPr>
        <p:txBody>
          <a:bodyPr/>
          <a:lstStyle/>
          <a:p>
            <a:r>
              <a:rPr lang="vi-VN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MySpectralClustering</a:t>
            </a:r>
            <a:endPara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F197489-27D4-FB44-5DDB-8E8CD8ABBB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code (link in slide 74)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01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909531-2E0A-6212-2059-D7F874D0DC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62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AD92E-4DF1-AB91-C85C-85400657B658}"/>
              </a:ext>
            </a:extLst>
          </p:cNvPr>
          <p:cNvSpPr txBox="1"/>
          <p:nvPr/>
        </p:nvSpPr>
        <p:spPr>
          <a:xfrm>
            <a:off x="1163503" y="1340643"/>
            <a:ext cx="687678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__getEigenVectorMatrix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(self):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#ucalcute eigenvalues and eigenvectors crosssponding to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eigenValues, eigenVectors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linalg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eig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(self.laplaceMatrix)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eigenValues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real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(eigenValues)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eigenVectors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real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(eigenVectors)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#sort eigenvalues to get spectral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eigenValuesSortIndices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argsort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(eigenValues)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# get k eigenValues first of spectral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Indices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eigenValuesSortIndices[:self.k]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eigenVectors[:, Indices.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()]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B14EBAAE-82BE-9B8E-A420-21C59080C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550" y="372745"/>
            <a:ext cx="5496900" cy="572700"/>
          </a:xfrm>
        </p:spPr>
        <p:txBody>
          <a:bodyPr/>
          <a:lstStyle/>
          <a:p>
            <a:r>
              <a:rPr lang="vi-VN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MySpectralClustering</a:t>
            </a:r>
            <a:endPara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88A807-EACF-4362-8760-6E86BA5E3B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code (link in slide 74)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6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909531-2E0A-6212-2059-D7F874D0DC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63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A33154-908D-40BF-D462-7A2B3AE83545}"/>
              </a:ext>
            </a:extLst>
          </p:cNvPr>
          <p:cNvSpPr txBox="1"/>
          <p:nvPr/>
        </p:nvSpPr>
        <p:spPr>
          <a:xfrm>
            <a:off x="1085775" y="1229018"/>
            <a:ext cx="697245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fit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(self,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self.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__generateGraphLaplace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EigenVectorsMatrix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self.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__getEigenVectorMatrix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#to avoid  error when data just has 1 fetures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(self.k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    EigenVectorsMatrix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EigenVectorsMatrix.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reshape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#use kmeaans to cluster on k eigenvector first of spetral eigenvector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kMeans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KMeans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n_clusters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self.k,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self.seed).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fit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(EigenVectorsMatrix)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self.labels_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kMeans.labels_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self.inertia_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kMeans.inertia_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self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AF2941BD-2CA3-39B5-99BA-FD1AFBDA1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550" y="372745"/>
            <a:ext cx="5496900" cy="572700"/>
          </a:xfrm>
        </p:spPr>
        <p:txBody>
          <a:bodyPr/>
          <a:lstStyle/>
          <a:p>
            <a:r>
              <a:rPr lang="vi-VN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MySpectralClustering</a:t>
            </a:r>
            <a:endPara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B6DB8-4877-14CD-DEA5-8D616D48D7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code (link in slide 74)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349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DB4D7D-B56E-A785-4D91-AC179BDC9C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64</a:t>
            </a:fld>
            <a:endParaRPr lang="en-US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45AD944F-C0B7-E84D-50AF-B516CB6A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550" y="322641"/>
            <a:ext cx="5496900" cy="572700"/>
          </a:xfrm>
        </p:spPr>
        <p:txBody>
          <a:bodyPr/>
          <a:lstStyle/>
          <a:p>
            <a:r>
              <a:rPr lang="vi-VN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Development</a:t>
            </a:r>
            <a:endPara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B437AE-4787-89C9-C215-3DDAC234673A}"/>
                  </a:ext>
                </a:extLst>
              </p:cNvPr>
              <p:cNvSpPr txBox="1"/>
              <p:nvPr/>
            </p:nvSpPr>
            <p:spPr>
              <a:xfrm>
                <a:off x="1305290" y="1389191"/>
                <a:ext cx="6533419" cy="25613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vi-VN" sz="1600" b="1"/>
                  <a:t>Notes: </a:t>
                </a:r>
                <a:r>
                  <a:rPr lang="vi-VN" sz="1600"/>
                  <a:t>With a symmetric matrix M we have</a:t>
                </a:r>
                <a14:m>
                  <m:oMath xmlns:m="http://schemas.openxmlformats.org/officeDocument/2006/math">
                    <m:r>
                      <a:rPr lang="vi-VN" sz="16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𝒎𝒊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f>
                      <m:f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𝑴𝒙</m:t>
                        </m:r>
                      </m:num>
                      <m:den>
                        <m:sSup>
                          <m:sSup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</m:oMath>
                </a14:m>
                <a:endParaRPr lang="en-US" sz="1600" b="1"/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vi-VN" sz="1600" b="1"/>
                  <a:t>Recall that by assumption: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b="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1600" b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vi-VN" sz="1600"/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vi-VN" sz="1600" b="1"/>
                  <a:t>Expectation: </a:t>
                </a:r>
                <a:r>
                  <a:rPr lang="vi-VN" sz="1600"/>
                  <a:t>find</a:t>
                </a:r>
                <a:r>
                  <a:rPr lang="en-US" sz="160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vi-VN" sz="1600"/>
                  <a:t>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/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vi-VN" sz="1600" b="1"/>
                  <a:t>Theory about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vi-VN" sz="1600" b="1"/>
                  <a:t>:</a:t>
                </a:r>
              </a:p>
              <a:p>
                <a:pPr marL="45720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/>
                  <a:t> </a:t>
                </a:r>
                <a:r>
                  <a:rPr lang="vi-VN" sz="1600"/>
                  <a:t>is an unit vector 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US" sz="1600"/>
                  <a:t>.</a:t>
                </a:r>
              </a:p>
              <a:p>
                <a:pPr marL="45720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vi-VN" sz="1600"/>
                  <a:t>is orthogonal to 1</a:t>
                </a:r>
                <a:r>
                  <a:rPr lang="vi-VN" sz="1600" baseline="30000"/>
                  <a:t>st</a:t>
                </a:r>
                <a:r>
                  <a:rPr lang="vi-VN" sz="1600"/>
                  <a:t> eigenvector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/>
                  <a:t>(1,1,..,1),</a:t>
                </a:r>
                <a:r>
                  <a:rPr lang="vi-VN" sz="1600"/>
                  <a:t> thus</a:t>
                </a:r>
                <a14:m>
                  <m:oMath xmlns:m="http://schemas.openxmlformats.org/officeDocument/2006/math">
                    <m:r>
                      <a:rPr lang="vi-VN" sz="1600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endParaRPr lang="vi-VN" sz="1600" b="0" i="0">
                  <a:latin typeface="Cambria Math" panose="02040503050406030204" pitchFamily="18" charset="0"/>
                </a:endParaRPr>
              </a:p>
              <a:p>
                <a:pPr marL="45720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vi-VN" sz="1600" b="0" i="0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.1=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nary>
                      </m:e>
                    </m:nary>
                  </m:oMath>
                </a14:m>
                <a:endParaRPr lang="en-US" sz="1600"/>
              </a:p>
              <a:p>
                <a:endParaRPr lang="vi-VN" sz="1600" b="1"/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endParaRPr lang="vi-VN" sz="1600" b="1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B437AE-4787-89C9-C215-3DDAC2346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290" y="1389191"/>
                <a:ext cx="6533419" cy="2561342"/>
              </a:xfrm>
              <a:prstGeom prst="rect">
                <a:avLst/>
              </a:prstGeom>
              <a:blipFill>
                <a:blip r:embed="rId2"/>
                <a:stretch>
                  <a:fillRect l="-373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6715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2CE5C7-33DD-AC0F-5B6D-F6FA80A099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65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A2E6B1-E19E-AA5A-8D5D-7CAB99449FB7}"/>
                  </a:ext>
                </a:extLst>
              </p:cNvPr>
              <p:cNvSpPr txBox="1"/>
              <p:nvPr/>
            </p:nvSpPr>
            <p:spPr>
              <a:xfrm>
                <a:off x="1094312" y="656387"/>
                <a:ext cx="6711367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vi-VN" sz="1600"/>
                  <a:t>In Laplacian Matrix.</a:t>
                </a:r>
                <a:r>
                  <a:rPr lang="en-US" sz="16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/>
                  <a:t> </a:t>
                </a:r>
                <a:r>
                  <a:rPr lang="vi-VN" sz="1600"/>
                  <a:t>is </a:t>
                </a:r>
                <a:r>
                  <a:rPr lang="en-US" altLang="ja-JP" sz="1600"/>
                  <a:t>the second smallest </a:t>
                </a:r>
                <a:r>
                  <a:rPr lang="vi-VN" altLang="ja-JP" sz="1600"/>
                  <a:t>eigen</a:t>
                </a:r>
                <a:r>
                  <a:rPr lang="en-US" altLang="ja-JP" sz="1600"/>
                  <a:t>value</a:t>
                </a:r>
                <a:r>
                  <a:rPr lang="vi-VN" sz="1600"/>
                  <a:t>, </a:t>
                </a:r>
                <a:r>
                  <a:rPr lang="en-US" sz="1600"/>
                  <a:t>Or the second eigenvalue</a:t>
                </a:r>
                <a:r>
                  <a:rPr lang="vi-VN" sz="1600"/>
                  <a:t> </a:t>
                </a:r>
                <a:r>
                  <a:rPr lang="en-US" sz="1600"/>
                  <a:t>in </a:t>
                </a:r>
                <a:r>
                  <a:rPr lang="vi-VN" sz="1600"/>
                  <a:t>spectral also know as Fiedler</a:t>
                </a:r>
                <a:r>
                  <a:rPr lang="en-US" sz="1600"/>
                  <a:t> eigenvalue</a:t>
                </a:r>
                <a:r>
                  <a:rPr lang="vi-VN" sz="1600"/>
                  <a:t> after Miroslav Fiedler (Czech</a:t>
                </a:r>
                <a:r>
                  <a:rPr lang="en-US" sz="1600"/>
                  <a:t> Ma</a:t>
                </a:r>
                <a:r>
                  <a:rPr lang="vi-VN" sz="1600"/>
                  <a:t>thematician).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vi-VN" sz="1600"/>
                  <a:t>This property can describe: </a:t>
                </a:r>
                <a:r>
                  <a:rPr lang="en-US" sz="1600"/>
                  <a:t>If this value greater than 0, this is a connected graph</a:t>
                </a:r>
                <a:r>
                  <a:rPr lang="vi-VN" sz="1600"/>
                  <a:t>. </a:t>
                </a:r>
                <a:r>
                  <a:rPr lang="en-US" sz="1600"/>
                  <a:t>If this value equal to</a:t>
                </a:r>
                <a:r>
                  <a:rPr lang="vi-VN" sz="1600"/>
                  <a:t> 0. </a:t>
                </a:r>
                <a:r>
                  <a:rPr lang="en-US" sz="1600"/>
                  <a:t>This graph will include 2 connected graph</a:t>
                </a:r>
                <a:r>
                  <a:rPr lang="vi-VN" sz="1600"/>
                  <a:t>.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vi-VN" sz="1600"/>
                  <a:t>Consequence: The number of eigenvalue in Laplacian Matrix equal to 0 is the number of connected graph.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vi-VN" sz="1600"/>
                  <a:t>In reality, It is hardly to see a fully separated graph. So we usually take eigenvalue that </a:t>
                </a:r>
                <a14:m>
                  <m:oMath xmlns:m="http://schemas.openxmlformats.org/officeDocument/2006/math">
                    <m:r>
                      <a:rPr lang="vi-V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vi-VN" sz="1600"/>
                  <a:t>.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vi-VN" sz="1600"/>
                  <a:t>Every Fiedler’s eigenvalue has a</a:t>
                </a:r>
                <a:r>
                  <a:rPr lang="en-US" sz="1600"/>
                  <a:t>n</a:t>
                </a:r>
                <a:r>
                  <a:rPr lang="vi-VN" sz="1600"/>
                  <a:t> eigenvector called Fiedler’s eigenvector.</a:t>
                </a:r>
                <a:endParaRPr lang="en-US" sz="1600"/>
              </a:p>
              <a:p>
                <a:r>
                  <a:rPr lang="vi-VN" sz="1600" b="1"/>
                  <a:t>=&gt; The number of eigenvalu</a:t>
                </a:r>
                <a:r>
                  <a:rPr lang="en-US" sz="1600" b="1"/>
                  <a:t>e</a:t>
                </a:r>
                <a:r>
                  <a:rPr lang="vi-VN" sz="1600" b="1"/>
                  <a:t>s</a:t>
                </a:r>
                <a:r>
                  <a:rPr lang="en-US" sz="1600" b="1"/>
                  <a:t> approximately </a:t>
                </a:r>
                <a:r>
                  <a:rPr lang="vi-VN" sz="1600" b="1"/>
                  <a:t>0, which is also the number of clusters (In relatively way)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endParaRPr lang="vi-VN" sz="1600" b="1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A2E6B1-E19E-AA5A-8D5D-7CAB99449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312" y="656387"/>
                <a:ext cx="6711367" cy="3785652"/>
              </a:xfrm>
              <a:prstGeom prst="rect">
                <a:avLst/>
              </a:prstGeom>
              <a:blipFill>
                <a:blip r:embed="rId2"/>
                <a:stretch>
                  <a:fillRect l="-545" t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CF50B-4AE8-F924-2079-3513BEBCE2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/>
              <a:t>Development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720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313F7D-3B95-A897-BD20-27CC24492A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66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26DA08-C79F-D11A-A61D-4A5C0DCB2138}"/>
              </a:ext>
            </a:extLst>
          </p:cNvPr>
          <p:cNvSpPr txBox="1"/>
          <p:nvPr/>
        </p:nvSpPr>
        <p:spPr>
          <a:xfrm>
            <a:off x="977030" y="1771531"/>
            <a:ext cx="718994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MySpectralClustering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(self,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n_cluster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n_neighbor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self.k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n_cluster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self.seed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random_state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self.nneighbor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n_neighbor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__init__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3AEAD01-B09D-0982-D0A6-FE821C1A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550" y="372745"/>
            <a:ext cx="5496900" cy="572700"/>
          </a:xfrm>
        </p:spPr>
        <p:txBody>
          <a:bodyPr/>
          <a:lstStyle/>
          <a:p>
            <a:r>
              <a:rPr lang="vi-VN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 MySpectralClustering</a:t>
            </a:r>
            <a:endPara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6FBF94-F85F-EFC2-9350-38C80BEFDA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code (link in slide 74)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578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313F7D-3B95-A897-BD20-27CC24492A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67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CF36B2-60F5-B2AE-FFD6-5B45236F28F0}"/>
              </a:ext>
            </a:extLst>
          </p:cNvPr>
          <p:cNvSpPr txBox="1"/>
          <p:nvPr/>
        </p:nvSpPr>
        <p:spPr>
          <a:xfrm>
            <a:off x="895611" y="1771531"/>
            <a:ext cx="7352778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AutoSpectralClustering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(self,</a:t>
            </a:r>
            <a:r>
              <a:rPr lang="vi-VN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threshold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1e-2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n_neighbor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self.seed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random_state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self.nneighbor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n_neighbor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self.threshold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Consolas" panose="020B0609020204030204" pitchFamily="49" charset="0"/>
              </a:rPr>
              <a:t>threshold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__init__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01E372D-F2C6-E67C-6678-F810E13BB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550" y="434451"/>
            <a:ext cx="5496900" cy="572700"/>
          </a:xfrm>
        </p:spPr>
        <p:txBody>
          <a:bodyPr/>
          <a:lstStyle/>
          <a:p>
            <a:r>
              <a:rPr lang="vi-VN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AutoKSpectralClustering</a:t>
            </a:r>
            <a:endPara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4324EE-4F06-8243-7AA6-4AA6D81DEC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code (link in slide 74)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7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313F7D-3B95-A897-BD20-27CC24492A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68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3AEAD01-B09D-0982-D0A6-FE821C1A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550" y="322641"/>
            <a:ext cx="5496900" cy="572700"/>
          </a:xfrm>
        </p:spPr>
        <p:txBody>
          <a:bodyPr/>
          <a:lstStyle/>
          <a:p>
            <a:r>
              <a:rPr lang="vi-VN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 MySpectralClustering</a:t>
            </a:r>
            <a:endPara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9CCBF6-11F2-2613-3436-CFDFBBC7C20C}"/>
              </a:ext>
            </a:extLst>
          </p:cNvPr>
          <p:cNvSpPr txBox="1"/>
          <p:nvPr/>
        </p:nvSpPr>
        <p:spPr>
          <a:xfrm>
            <a:off x="1133605" y="1340643"/>
            <a:ext cx="687678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__getEigenVectorMatrix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(self):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#ucalcute eigenvalues and eigenvectors crosssponding to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eigenValues, eigenVectors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linalg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eig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(self.laplaceMatrix)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eigenValues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real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(eigenValues)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eigenVectors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real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(eigenVectors)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#sort eigenvalues to get spectral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eigenValuesSortIndices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argsort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(eigenValues)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# get k eigenValues first of spectral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Indices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eigenValuesSortIndices[:self.k]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eigenVectors[:, Indices.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()]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D63F8-2B24-BDF5-18AE-3D0FD94BBE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code (link in slide 74)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284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313F7D-3B95-A897-BD20-27CC24492A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69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01E372D-F2C6-E67C-6678-F810E13BB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550" y="434451"/>
            <a:ext cx="5496900" cy="572700"/>
          </a:xfrm>
        </p:spPr>
        <p:txBody>
          <a:bodyPr/>
          <a:lstStyle/>
          <a:p>
            <a:r>
              <a:rPr lang="vi-VN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AutoKSpectralClustering</a:t>
            </a:r>
            <a:endPara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9061C6-DD5B-F426-DE5C-78C57BE1D3C8}"/>
              </a:ext>
            </a:extLst>
          </p:cNvPr>
          <p:cNvSpPr txBox="1"/>
          <p:nvPr/>
        </p:nvSpPr>
        <p:spPr>
          <a:xfrm>
            <a:off x="991830" y="1340643"/>
            <a:ext cx="716034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__getEigenVectorMatrix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(self):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#ucalcute eigenvalues and eigenvectors crosssponding to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eigenValues, eigenVectors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linalg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eig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(self.laplaceMatrix)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eigenValues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real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(eigenValues)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eigenVectors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real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(eigenVectors)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#get eigenvalue Fiedler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zeroEigenValueIndex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argwhere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(eigenValues)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self.threshold)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self.k, _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zeroEigenValueIndex.shape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6A737D"/>
                </a:solidFill>
                <a:effectLst/>
                <a:latin typeface="Consolas" panose="020B0609020204030204" pitchFamily="49" charset="0"/>
              </a:rPr>
              <a:t>#get eigenvector Fiedler crossponding to eigenvalue Fiedler</a:t>
            </a:r>
            <a:endParaRPr lang="en-US" b="0"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eigenVectors[:, zeroEigenValueIndex.</a:t>
            </a:r>
            <a:r>
              <a:rPr lang="en-US" b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lang="en-US" b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()]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2761528-A7B0-1B93-AE64-5818544216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code (link in slide 74)</a:t>
            </a:r>
            <a:endParaRPr lang="en-US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5DCF7AD5-268E-93FB-13A1-DC7C0DD6BA16}"/>
              </a:ext>
            </a:extLst>
          </p:cNvPr>
          <p:cNvSpPr txBox="1">
            <a:spLocks/>
          </p:cNvSpPr>
          <p:nvPr/>
        </p:nvSpPr>
        <p:spPr>
          <a:xfrm>
            <a:off x="1088002" y="-591345"/>
            <a:ext cx="706416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vi-VN" sz="2400" b="1">
                <a:latin typeface="Tahoma"/>
                <a:ea typeface="Tahoma"/>
                <a:cs typeface="Tahoma"/>
              </a:rPr>
              <a:t>Time and algorithm comparasion</a:t>
            </a:r>
            <a:endParaRPr lang="vi-VN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326D10E4-8D6B-6AC1-4A81-9354708B63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5209" t="-831" r="105209" b="831"/>
          <a:stretch/>
        </p:blipFill>
        <p:spPr>
          <a:xfrm>
            <a:off x="2189983" y="787353"/>
            <a:ext cx="4591817" cy="366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562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6637D4-7718-38F6-202A-534711F700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7</a:t>
            </a:fld>
            <a:endParaRPr lang="en-US"/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FF8FFD1C-BBC7-1C4D-C33F-10910C8CC392}"/>
              </a:ext>
            </a:extLst>
          </p:cNvPr>
          <p:cNvSpPr/>
          <p:nvPr/>
        </p:nvSpPr>
        <p:spPr>
          <a:xfrm>
            <a:off x="1380892" y="3411111"/>
            <a:ext cx="1726581" cy="1052590"/>
          </a:xfrm>
          <a:custGeom>
            <a:avLst/>
            <a:gdLst>
              <a:gd name="connsiteX0" fmla="*/ 175435 w 1726581"/>
              <a:gd name="connsiteY0" fmla="*/ 0 h 1052590"/>
              <a:gd name="connsiteX1" fmla="*/ 1551146 w 1726581"/>
              <a:gd name="connsiteY1" fmla="*/ 0 h 1052590"/>
              <a:gd name="connsiteX2" fmla="*/ 1726581 w 1726581"/>
              <a:gd name="connsiteY2" fmla="*/ 175435 h 1052590"/>
              <a:gd name="connsiteX3" fmla="*/ 1726581 w 1726581"/>
              <a:gd name="connsiteY3" fmla="*/ 1052590 h 1052590"/>
              <a:gd name="connsiteX4" fmla="*/ 1726581 w 1726581"/>
              <a:gd name="connsiteY4" fmla="*/ 1052590 h 1052590"/>
              <a:gd name="connsiteX5" fmla="*/ 0 w 1726581"/>
              <a:gd name="connsiteY5" fmla="*/ 1052590 h 1052590"/>
              <a:gd name="connsiteX6" fmla="*/ 0 w 1726581"/>
              <a:gd name="connsiteY6" fmla="*/ 1052590 h 1052590"/>
              <a:gd name="connsiteX7" fmla="*/ 0 w 1726581"/>
              <a:gd name="connsiteY7" fmla="*/ 175435 h 1052590"/>
              <a:gd name="connsiteX8" fmla="*/ 175435 w 1726581"/>
              <a:gd name="connsiteY8" fmla="*/ 0 h 105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6581" h="1052590" fill="none" extrusionOk="0">
                <a:moveTo>
                  <a:pt x="175435" y="0"/>
                </a:moveTo>
                <a:cubicBezTo>
                  <a:pt x="718765" y="10220"/>
                  <a:pt x="870220" y="21901"/>
                  <a:pt x="1551146" y="0"/>
                </a:cubicBezTo>
                <a:cubicBezTo>
                  <a:pt x="1663122" y="8446"/>
                  <a:pt x="1729293" y="79197"/>
                  <a:pt x="1726581" y="175435"/>
                </a:cubicBezTo>
                <a:cubicBezTo>
                  <a:pt x="1800191" y="314184"/>
                  <a:pt x="1664821" y="747525"/>
                  <a:pt x="1726581" y="1052590"/>
                </a:cubicBezTo>
                <a:lnTo>
                  <a:pt x="1726581" y="1052590"/>
                </a:lnTo>
                <a:cubicBezTo>
                  <a:pt x="1123718" y="979472"/>
                  <a:pt x="827079" y="1079319"/>
                  <a:pt x="0" y="1052590"/>
                </a:cubicBezTo>
                <a:lnTo>
                  <a:pt x="0" y="1052590"/>
                </a:lnTo>
                <a:cubicBezTo>
                  <a:pt x="-47623" y="670217"/>
                  <a:pt x="-21320" y="264581"/>
                  <a:pt x="0" y="175435"/>
                </a:cubicBezTo>
                <a:cubicBezTo>
                  <a:pt x="13501" y="66724"/>
                  <a:pt x="81904" y="-15800"/>
                  <a:pt x="175435" y="0"/>
                </a:cubicBezTo>
                <a:close/>
              </a:path>
              <a:path w="1726581" h="1052590" stroke="0" extrusionOk="0">
                <a:moveTo>
                  <a:pt x="175435" y="0"/>
                </a:moveTo>
                <a:cubicBezTo>
                  <a:pt x="758840" y="75068"/>
                  <a:pt x="1115608" y="-26651"/>
                  <a:pt x="1551146" y="0"/>
                </a:cubicBezTo>
                <a:cubicBezTo>
                  <a:pt x="1661937" y="2926"/>
                  <a:pt x="1713791" y="78952"/>
                  <a:pt x="1726581" y="175435"/>
                </a:cubicBezTo>
                <a:cubicBezTo>
                  <a:pt x="1655428" y="490284"/>
                  <a:pt x="1780677" y="624046"/>
                  <a:pt x="1726581" y="1052590"/>
                </a:cubicBezTo>
                <a:lnTo>
                  <a:pt x="1726581" y="1052590"/>
                </a:lnTo>
                <a:cubicBezTo>
                  <a:pt x="1007127" y="1084845"/>
                  <a:pt x="726788" y="1068592"/>
                  <a:pt x="0" y="1052590"/>
                </a:cubicBezTo>
                <a:lnTo>
                  <a:pt x="0" y="1052590"/>
                </a:lnTo>
                <a:cubicBezTo>
                  <a:pt x="10058" y="816121"/>
                  <a:pt x="76693" y="517193"/>
                  <a:pt x="0" y="175435"/>
                </a:cubicBezTo>
                <a:cubicBezTo>
                  <a:pt x="-17508" y="75864"/>
                  <a:pt x="76935" y="1516"/>
                  <a:pt x="175435" y="0"/>
                </a:cubicBezTo>
                <a:close/>
              </a:path>
            </a:pathLst>
          </a:custGeom>
          <a:solidFill>
            <a:schemeClr val="bg1"/>
          </a:solidFill>
          <a:ln w="101600" cap="flat">
            <a:solidFill>
              <a:srgbClr val="77C6F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2Same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800" b="1">
                <a:solidFill>
                  <a:schemeClr val="bg2"/>
                </a:solidFill>
              </a:rPr>
              <a:t>A</a:t>
            </a:r>
            <a:r>
              <a:rPr lang="en-US" sz="1800" b="1">
                <a:solidFill>
                  <a:schemeClr val="bg2"/>
                </a:solidFill>
              </a:rPr>
              <a:t>ssociation</a:t>
            </a: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D34E1688-E3EB-9876-9913-32FB897746A2}"/>
              </a:ext>
            </a:extLst>
          </p:cNvPr>
          <p:cNvSpPr/>
          <p:nvPr/>
        </p:nvSpPr>
        <p:spPr>
          <a:xfrm>
            <a:off x="3453324" y="1982371"/>
            <a:ext cx="2322241" cy="1178758"/>
          </a:xfrm>
          <a:custGeom>
            <a:avLst/>
            <a:gdLst>
              <a:gd name="connsiteX0" fmla="*/ 196464 w 2322241"/>
              <a:gd name="connsiteY0" fmla="*/ 0 h 1178758"/>
              <a:gd name="connsiteX1" fmla="*/ 2125777 w 2322241"/>
              <a:gd name="connsiteY1" fmla="*/ 0 h 1178758"/>
              <a:gd name="connsiteX2" fmla="*/ 2322241 w 2322241"/>
              <a:gd name="connsiteY2" fmla="*/ 196464 h 1178758"/>
              <a:gd name="connsiteX3" fmla="*/ 2322241 w 2322241"/>
              <a:gd name="connsiteY3" fmla="*/ 1178758 h 1178758"/>
              <a:gd name="connsiteX4" fmla="*/ 2322241 w 2322241"/>
              <a:gd name="connsiteY4" fmla="*/ 1178758 h 1178758"/>
              <a:gd name="connsiteX5" fmla="*/ 0 w 2322241"/>
              <a:gd name="connsiteY5" fmla="*/ 1178758 h 1178758"/>
              <a:gd name="connsiteX6" fmla="*/ 0 w 2322241"/>
              <a:gd name="connsiteY6" fmla="*/ 1178758 h 1178758"/>
              <a:gd name="connsiteX7" fmla="*/ 0 w 2322241"/>
              <a:gd name="connsiteY7" fmla="*/ 196464 h 1178758"/>
              <a:gd name="connsiteX8" fmla="*/ 196464 w 2322241"/>
              <a:gd name="connsiteY8" fmla="*/ 0 h 1178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2241" h="1178758" fill="none" extrusionOk="0">
                <a:moveTo>
                  <a:pt x="196464" y="0"/>
                </a:moveTo>
                <a:cubicBezTo>
                  <a:pt x="986358" y="48231"/>
                  <a:pt x="1631294" y="-84455"/>
                  <a:pt x="2125777" y="0"/>
                </a:cubicBezTo>
                <a:cubicBezTo>
                  <a:pt x="2241563" y="4077"/>
                  <a:pt x="2338428" y="91852"/>
                  <a:pt x="2322241" y="196464"/>
                </a:cubicBezTo>
                <a:cubicBezTo>
                  <a:pt x="2250507" y="549738"/>
                  <a:pt x="2257026" y="1026363"/>
                  <a:pt x="2322241" y="1178758"/>
                </a:cubicBezTo>
                <a:lnTo>
                  <a:pt x="2322241" y="1178758"/>
                </a:lnTo>
                <a:cubicBezTo>
                  <a:pt x="1891743" y="1047804"/>
                  <a:pt x="871860" y="1135184"/>
                  <a:pt x="0" y="1178758"/>
                </a:cubicBezTo>
                <a:lnTo>
                  <a:pt x="0" y="1178758"/>
                </a:lnTo>
                <a:cubicBezTo>
                  <a:pt x="-21867" y="974959"/>
                  <a:pt x="-78721" y="654633"/>
                  <a:pt x="0" y="196464"/>
                </a:cubicBezTo>
                <a:cubicBezTo>
                  <a:pt x="12235" y="77247"/>
                  <a:pt x="90690" y="-12842"/>
                  <a:pt x="196464" y="0"/>
                </a:cubicBezTo>
                <a:close/>
              </a:path>
              <a:path w="2322241" h="1178758" stroke="0" extrusionOk="0">
                <a:moveTo>
                  <a:pt x="196464" y="0"/>
                </a:moveTo>
                <a:cubicBezTo>
                  <a:pt x="448961" y="118645"/>
                  <a:pt x="1402908" y="116012"/>
                  <a:pt x="2125777" y="0"/>
                </a:cubicBezTo>
                <a:cubicBezTo>
                  <a:pt x="2236898" y="551"/>
                  <a:pt x="2311874" y="88290"/>
                  <a:pt x="2322241" y="196464"/>
                </a:cubicBezTo>
                <a:cubicBezTo>
                  <a:pt x="2364696" y="667863"/>
                  <a:pt x="2359868" y="831328"/>
                  <a:pt x="2322241" y="1178758"/>
                </a:cubicBezTo>
                <a:lnTo>
                  <a:pt x="2322241" y="1178758"/>
                </a:lnTo>
                <a:cubicBezTo>
                  <a:pt x="1553499" y="1198945"/>
                  <a:pt x="451471" y="1331238"/>
                  <a:pt x="0" y="1178758"/>
                </a:cubicBezTo>
                <a:lnTo>
                  <a:pt x="0" y="1178758"/>
                </a:lnTo>
                <a:cubicBezTo>
                  <a:pt x="-61669" y="706574"/>
                  <a:pt x="-24732" y="579647"/>
                  <a:pt x="0" y="196464"/>
                </a:cubicBezTo>
                <a:cubicBezTo>
                  <a:pt x="-11637" y="86178"/>
                  <a:pt x="74790" y="12399"/>
                  <a:pt x="196464" y="0"/>
                </a:cubicBezTo>
                <a:close/>
              </a:path>
            </a:pathLst>
          </a:custGeom>
          <a:solidFill>
            <a:schemeClr val="bg1"/>
          </a:solidFill>
          <a:ln w="101600" cap="flat">
            <a:solidFill>
              <a:srgbClr val="77C6F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2Same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b="1">
                <a:solidFill>
                  <a:schemeClr val="bg2"/>
                </a:solidFill>
              </a:rPr>
              <a:t>Uns</a:t>
            </a:r>
            <a:r>
              <a:rPr lang="en-US" sz="2000" b="1">
                <a:solidFill>
                  <a:schemeClr val="bg2"/>
                </a:solidFill>
              </a:rPr>
              <a:t>upervised </a:t>
            </a:r>
            <a:r>
              <a:rPr lang="vi-VN" sz="2000" b="1">
                <a:solidFill>
                  <a:schemeClr val="bg2"/>
                </a:solidFill>
              </a:rPr>
              <a:t>learni</a:t>
            </a:r>
            <a:r>
              <a:rPr lang="en-US" sz="2000" b="1">
                <a:solidFill>
                  <a:schemeClr val="bg2"/>
                </a:solidFill>
              </a:rPr>
              <a:t>ng</a:t>
            </a: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439CA0AC-A3F0-496D-00A5-C5433F03D603}"/>
              </a:ext>
            </a:extLst>
          </p:cNvPr>
          <p:cNvSpPr/>
          <p:nvPr/>
        </p:nvSpPr>
        <p:spPr>
          <a:xfrm>
            <a:off x="5705709" y="3611641"/>
            <a:ext cx="2057399" cy="929693"/>
          </a:xfrm>
          <a:custGeom>
            <a:avLst/>
            <a:gdLst>
              <a:gd name="connsiteX0" fmla="*/ 154952 w 2057399"/>
              <a:gd name="connsiteY0" fmla="*/ 0 h 929693"/>
              <a:gd name="connsiteX1" fmla="*/ 1902447 w 2057399"/>
              <a:gd name="connsiteY1" fmla="*/ 0 h 929693"/>
              <a:gd name="connsiteX2" fmla="*/ 2057399 w 2057399"/>
              <a:gd name="connsiteY2" fmla="*/ 154952 h 929693"/>
              <a:gd name="connsiteX3" fmla="*/ 2057399 w 2057399"/>
              <a:gd name="connsiteY3" fmla="*/ 929693 h 929693"/>
              <a:gd name="connsiteX4" fmla="*/ 2057399 w 2057399"/>
              <a:gd name="connsiteY4" fmla="*/ 929693 h 929693"/>
              <a:gd name="connsiteX5" fmla="*/ 0 w 2057399"/>
              <a:gd name="connsiteY5" fmla="*/ 929693 h 929693"/>
              <a:gd name="connsiteX6" fmla="*/ 0 w 2057399"/>
              <a:gd name="connsiteY6" fmla="*/ 929693 h 929693"/>
              <a:gd name="connsiteX7" fmla="*/ 0 w 2057399"/>
              <a:gd name="connsiteY7" fmla="*/ 154952 h 929693"/>
              <a:gd name="connsiteX8" fmla="*/ 154952 w 2057399"/>
              <a:gd name="connsiteY8" fmla="*/ 0 h 929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57399" h="929693" fill="none" extrusionOk="0">
                <a:moveTo>
                  <a:pt x="154952" y="0"/>
                </a:moveTo>
                <a:cubicBezTo>
                  <a:pt x="963325" y="4163"/>
                  <a:pt x="1707641" y="-56066"/>
                  <a:pt x="1902447" y="0"/>
                </a:cubicBezTo>
                <a:cubicBezTo>
                  <a:pt x="2000418" y="6938"/>
                  <a:pt x="2062806" y="70674"/>
                  <a:pt x="2057399" y="154952"/>
                </a:cubicBezTo>
                <a:cubicBezTo>
                  <a:pt x="2072222" y="243170"/>
                  <a:pt x="2070558" y="782727"/>
                  <a:pt x="2057399" y="929693"/>
                </a:cubicBezTo>
                <a:lnTo>
                  <a:pt x="2057399" y="929693"/>
                </a:lnTo>
                <a:cubicBezTo>
                  <a:pt x="1368837" y="798739"/>
                  <a:pt x="646644" y="886119"/>
                  <a:pt x="0" y="929693"/>
                </a:cubicBezTo>
                <a:lnTo>
                  <a:pt x="0" y="929693"/>
                </a:lnTo>
                <a:cubicBezTo>
                  <a:pt x="8992" y="796667"/>
                  <a:pt x="-69163" y="526444"/>
                  <a:pt x="0" y="154952"/>
                </a:cubicBezTo>
                <a:cubicBezTo>
                  <a:pt x="11481" y="59322"/>
                  <a:pt x="72411" y="-14285"/>
                  <a:pt x="154952" y="0"/>
                </a:cubicBezTo>
                <a:close/>
              </a:path>
              <a:path w="2057399" h="929693" stroke="0" extrusionOk="0">
                <a:moveTo>
                  <a:pt x="154952" y="0"/>
                </a:moveTo>
                <a:cubicBezTo>
                  <a:pt x="962377" y="89640"/>
                  <a:pt x="1515002" y="148167"/>
                  <a:pt x="1902447" y="0"/>
                </a:cubicBezTo>
                <a:cubicBezTo>
                  <a:pt x="1994465" y="1356"/>
                  <a:pt x="2042567" y="69846"/>
                  <a:pt x="2057399" y="154952"/>
                </a:cubicBezTo>
                <a:cubicBezTo>
                  <a:pt x="2052025" y="265933"/>
                  <a:pt x="1995648" y="576726"/>
                  <a:pt x="2057399" y="929693"/>
                </a:cubicBezTo>
                <a:lnTo>
                  <a:pt x="2057399" y="929693"/>
                </a:lnTo>
                <a:cubicBezTo>
                  <a:pt x="1411944" y="949880"/>
                  <a:pt x="652159" y="1082173"/>
                  <a:pt x="0" y="929693"/>
                </a:cubicBezTo>
                <a:lnTo>
                  <a:pt x="0" y="929693"/>
                </a:lnTo>
                <a:cubicBezTo>
                  <a:pt x="28813" y="567893"/>
                  <a:pt x="-59342" y="336159"/>
                  <a:pt x="0" y="154952"/>
                </a:cubicBezTo>
                <a:cubicBezTo>
                  <a:pt x="-15606" y="66984"/>
                  <a:pt x="66942" y="2290"/>
                  <a:pt x="154952" y="0"/>
                </a:cubicBezTo>
                <a:close/>
              </a:path>
            </a:pathLst>
          </a:custGeom>
          <a:solidFill>
            <a:schemeClr val="bg1"/>
          </a:solidFill>
          <a:ln w="101600" cap="flat">
            <a:solidFill>
              <a:srgbClr val="77C6F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2Same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800" b="1">
                <a:solidFill>
                  <a:schemeClr val="bg2"/>
                </a:solidFill>
              </a:rPr>
              <a:t>Anomaly detection</a:t>
            </a:r>
            <a:endParaRPr lang="en-US" sz="1800" b="1">
              <a:solidFill>
                <a:schemeClr val="bg2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4824EE5-F6AE-7B30-4E7F-F62392C508A9}"/>
              </a:ext>
            </a:extLst>
          </p:cNvPr>
          <p:cNvCxnSpPr>
            <a:cxnSpLocks/>
            <a:stCxn id="7" idx="2"/>
            <a:endCxn id="4" idx="3"/>
          </p:cNvCxnSpPr>
          <p:nvPr/>
        </p:nvCxnSpPr>
        <p:spPr>
          <a:xfrm flipH="1">
            <a:off x="2244183" y="2571750"/>
            <a:ext cx="1209141" cy="839361"/>
          </a:xfrm>
          <a:prstGeom prst="line">
            <a:avLst/>
          </a:prstGeom>
          <a:ln w="101600">
            <a:solidFill>
              <a:srgbClr val="77C6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48234EA-CE3B-AD3B-6B32-D80BFE5819DE}"/>
              </a:ext>
            </a:extLst>
          </p:cNvPr>
          <p:cNvCxnSpPr>
            <a:cxnSpLocks/>
            <a:stCxn id="8" idx="3"/>
            <a:endCxn id="7" idx="0"/>
          </p:cNvCxnSpPr>
          <p:nvPr/>
        </p:nvCxnSpPr>
        <p:spPr>
          <a:xfrm flipH="1" flipV="1">
            <a:off x="5775565" y="2571750"/>
            <a:ext cx="958844" cy="1039891"/>
          </a:xfrm>
          <a:prstGeom prst="line">
            <a:avLst/>
          </a:prstGeom>
          <a:ln w="101600">
            <a:solidFill>
              <a:srgbClr val="77C6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4AFC8A29-BEEA-9B6A-3E46-486CA2CFC94B}"/>
              </a:ext>
            </a:extLst>
          </p:cNvPr>
          <p:cNvSpPr/>
          <p:nvPr/>
        </p:nvSpPr>
        <p:spPr>
          <a:xfrm>
            <a:off x="3585744" y="433544"/>
            <a:ext cx="2057399" cy="929693"/>
          </a:xfrm>
          <a:custGeom>
            <a:avLst/>
            <a:gdLst>
              <a:gd name="connsiteX0" fmla="*/ 154952 w 2057399"/>
              <a:gd name="connsiteY0" fmla="*/ 0 h 929693"/>
              <a:gd name="connsiteX1" fmla="*/ 1902447 w 2057399"/>
              <a:gd name="connsiteY1" fmla="*/ 0 h 929693"/>
              <a:gd name="connsiteX2" fmla="*/ 2057399 w 2057399"/>
              <a:gd name="connsiteY2" fmla="*/ 154952 h 929693"/>
              <a:gd name="connsiteX3" fmla="*/ 2057399 w 2057399"/>
              <a:gd name="connsiteY3" fmla="*/ 929693 h 929693"/>
              <a:gd name="connsiteX4" fmla="*/ 2057399 w 2057399"/>
              <a:gd name="connsiteY4" fmla="*/ 929693 h 929693"/>
              <a:gd name="connsiteX5" fmla="*/ 0 w 2057399"/>
              <a:gd name="connsiteY5" fmla="*/ 929693 h 929693"/>
              <a:gd name="connsiteX6" fmla="*/ 0 w 2057399"/>
              <a:gd name="connsiteY6" fmla="*/ 929693 h 929693"/>
              <a:gd name="connsiteX7" fmla="*/ 0 w 2057399"/>
              <a:gd name="connsiteY7" fmla="*/ 154952 h 929693"/>
              <a:gd name="connsiteX8" fmla="*/ 154952 w 2057399"/>
              <a:gd name="connsiteY8" fmla="*/ 0 h 929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57399" h="929693" fill="none" extrusionOk="0">
                <a:moveTo>
                  <a:pt x="154952" y="0"/>
                </a:moveTo>
                <a:cubicBezTo>
                  <a:pt x="963325" y="4163"/>
                  <a:pt x="1707641" y="-56066"/>
                  <a:pt x="1902447" y="0"/>
                </a:cubicBezTo>
                <a:cubicBezTo>
                  <a:pt x="2000418" y="6938"/>
                  <a:pt x="2062806" y="70674"/>
                  <a:pt x="2057399" y="154952"/>
                </a:cubicBezTo>
                <a:cubicBezTo>
                  <a:pt x="2072222" y="243170"/>
                  <a:pt x="2070558" y="782727"/>
                  <a:pt x="2057399" y="929693"/>
                </a:cubicBezTo>
                <a:lnTo>
                  <a:pt x="2057399" y="929693"/>
                </a:lnTo>
                <a:cubicBezTo>
                  <a:pt x="1368837" y="798739"/>
                  <a:pt x="646644" y="886119"/>
                  <a:pt x="0" y="929693"/>
                </a:cubicBezTo>
                <a:lnTo>
                  <a:pt x="0" y="929693"/>
                </a:lnTo>
                <a:cubicBezTo>
                  <a:pt x="8992" y="796667"/>
                  <a:pt x="-69163" y="526444"/>
                  <a:pt x="0" y="154952"/>
                </a:cubicBezTo>
                <a:cubicBezTo>
                  <a:pt x="11481" y="59322"/>
                  <a:pt x="72411" y="-14285"/>
                  <a:pt x="154952" y="0"/>
                </a:cubicBezTo>
                <a:close/>
              </a:path>
              <a:path w="2057399" h="929693" stroke="0" extrusionOk="0">
                <a:moveTo>
                  <a:pt x="154952" y="0"/>
                </a:moveTo>
                <a:cubicBezTo>
                  <a:pt x="962377" y="89640"/>
                  <a:pt x="1515002" y="148167"/>
                  <a:pt x="1902447" y="0"/>
                </a:cubicBezTo>
                <a:cubicBezTo>
                  <a:pt x="1994465" y="1356"/>
                  <a:pt x="2042567" y="69846"/>
                  <a:pt x="2057399" y="154952"/>
                </a:cubicBezTo>
                <a:cubicBezTo>
                  <a:pt x="2052025" y="265933"/>
                  <a:pt x="1995648" y="576726"/>
                  <a:pt x="2057399" y="929693"/>
                </a:cubicBezTo>
                <a:lnTo>
                  <a:pt x="2057399" y="929693"/>
                </a:lnTo>
                <a:cubicBezTo>
                  <a:pt x="1411944" y="949880"/>
                  <a:pt x="652159" y="1082173"/>
                  <a:pt x="0" y="929693"/>
                </a:cubicBezTo>
                <a:lnTo>
                  <a:pt x="0" y="929693"/>
                </a:lnTo>
                <a:cubicBezTo>
                  <a:pt x="28813" y="567893"/>
                  <a:pt x="-59342" y="336159"/>
                  <a:pt x="0" y="154952"/>
                </a:cubicBezTo>
                <a:cubicBezTo>
                  <a:pt x="-15606" y="66984"/>
                  <a:pt x="66942" y="2290"/>
                  <a:pt x="154952" y="0"/>
                </a:cubicBezTo>
                <a:close/>
              </a:path>
            </a:pathLst>
          </a:custGeom>
          <a:solidFill>
            <a:schemeClr val="bg1"/>
          </a:solidFill>
          <a:ln w="101600" cap="flat">
            <a:solidFill>
              <a:srgbClr val="77C6F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2Same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800" b="1">
                <a:solidFill>
                  <a:schemeClr val="bg2"/>
                </a:solidFill>
              </a:rPr>
              <a:t>Clustering</a:t>
            </a:r>
            <a:endParaRPr lang="en-US" sz="1800" b="1">
              <a:solidFill>
                <a:schemeClr val="bg2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CE5368-5D55-1C3F-1F26-AB4FC8C05D2C}"/>
              </a:ext>
            </a:extLst>
          </p:cNvPr>
          <p:cNvCxnSpPr>
            <a:cxnSpLocks/>
            <a:stCxn id="12" idx="1"/>
            <a:endCxn id="7" idx="3"/>
          </p:cNvCxnSpPr>
          <p:nvPr/>
        </p:nvCxnSpPr>
        <p:spPr>
          <a:xfrm>
            <a:off x="4614444" y="1363237"/>
            <a:ext cx="1" cy="619134"/>
          </a:xfrm>
          <a:prstGeom prst="line">
            <a:avLst/>
          </a:prstGeom>
          <a:ln w="101600">
            <a:solidFill>
              <a:srgbClr val="77C6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 descr="Boosting Sales Through Customer Segmentation Analysis: Knowing the Market  Better | by Zhili Wen | Towards Data Science">
            <a:extLst>
              <a:ext uri="{FF2B5EF4-FFF2-40B4-BE49-F238E27FC236}">
                <a16:creationId xmlns:a16="http://schemas.microsoft.com/office/drawing/2014/main" id="{7DCDFF9C-E314-6D3D-2E12-E8439357B4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000" t="694" r="100000" b="-694"/>
          <a:stretch/>
        </p:blipFill>
        <p:spPr bwMode="auto">
          <a:xfrm>
            <a:off x="5565158" y="889948"/>
            <a:ext cx="2463721" cy="200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Segment Your Customers for More Effective Customer Success">
            <a:extLst>
              <a:ext uri="{FF2B5EF4-FFF2-40B4-BE49-F238E27FC236}">
                <a16:creationId xmlns:a16="http://schemas.microsoft.com/office/drawing/2014/main" id="{6BB6337C-CACE-8CBA-9641-BD8A3470C8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0" r="-98734"/>
          <a:stretch/>
        </p:blipFill>
        <p:spPr bwMode="auto">
          <a:xfrm>
            <a:off x="1115121" y="862187"/>
            <a:ext cx="4154782" cy="202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2631097-FE68-C2CD-1EEA-F8D0949B33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97019" t="25712" r="102575" b="4902"/>
          <a:stretch/>
        </p:blipFill>
        <p:spPr>
          <a:xfrm>
            <a:off x="1135930" y="3024475"/>
            <a:ext cx="6913758" cy="1916209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7D98E366-2B69-7AE8-6B15-6C6342B76F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4868611"/>
            <a:ext cx="3086100" cy="274637"/>
          </a:xfrm>
        </p:spPr>
        <p:txBody>
          <a:bodyPr/>
          <a:lstStyle/>
          <a:p>
            <a:r>
              <a:rPr lang="vi-VN"/>
              <a:t>Reason for writting</a:t>
            </a:r>
            <a:endParaRPr lang="en-US"/>
          </a:p>
        </p:txBody>
      </p:sp>
      <p:sp>
        <p:nvSpPr>
          <p:cNvPr id="34" name="Title 5">
            <a:extLst>
              <a:ext uri="{FF2B5EF4-FFF2-40B4-BE49-F238E27FC236}">
                <a16:creationId xmlns:a16="http://schemas.microsoft.com/office/drawing/2014/main" id="{1C3C92A6-35E3-CC6E-10CE-9FD07E3E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550" y="-676031"/>
            <a:ext cx="5496900" cy="572700"/>
          </a:xfrm>
        </p:spPr>
        <p:txBody>
          <a:bodyPr/>
          <a:lstStyle/>
          <a:p>
            <a:r>
              <a:rPr lang="vi-VN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Ứng dụng của Clustering</a:t>
            </a:r>
            <a:endPara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684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FCC96D-8885-D123-84EB-37A4EB95C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70</a:t>
            </a:fld>
            <a:endParaRPr lang="en-US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DD0D2517-1EFC-6FF5-600D-C52CAB0C9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520" y="210931"/>
            <a:ext cx="7064168" cy="572700"/>
          </a:xfrm>
        </p:spPr>
        <p:txBody>
          <a:bodyPr/>
          <a:lstStyle/>
          <a:p>
            <a:r>
              <a:rPr lang="vi-VN" sz="2400" b="1">
                <a:latin typeface="Tahoma"/>
                <a:ea typeface="Tahoma"/>
                <a:cs typeface="Tahoma"/>
              </a:rPr>
              <a:t>Time and efficiency comparasion</a:t>
            </a:r>
            <a:endParaRPr lang="vi-VN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1CE0AA7C-A415-3CE7-C9DF-09147771D39D}"/>
              </a:ext>
            </a:extLst>
          </p:cNvPr>
          <p:cNvSpPr txBox="1">
            <a:spLocks/>
          </p:cNvSpPr>
          <p:nvPr/>
        </p:nvSpPr>
        <p:spPr>
          <a:xfrm>
            <a:off x="1696549" y="4416024"/>
            <a:ext cx="5496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vi-VN" sz="1200" b="1" err="1">
                <a:latin typeface="Tahoma"/>
                <a:ea typeface="Tahoma"/>
                <a:cs typeface="Tahoma"/>
              </a:rPr>
              <a:t>Note</a:t>
            </a:r>
            <a:r>
              <a:rPr lang="vi-VN" sz="1200" b="1">
                <a:latin typeface="Tahoma"/>
                <a:ea typeface="Tahoma"/>
                <a:cs typeface="Tahoma"/>
              </a:rPr>
              <a:t> :</a:t>
            </a:r>
            <a:r>
              <a:rPr lang="vi-VN" sz="1200">
                <a:latin typeface="Tahoma"/>
                <a:ea typeface="Tahoma"/>
                <a:cs typeface="Tahoma"/>
              </a:rPr>
              <a:t> </a:t>
            </a:r>
            <a:r>
              <a:rPr lang="vi-VN" sz="1200" err="1">
                <a:latin typeface="Tahoma"/>
                <a:ea typeface="Tahoma"/>
                <a:cs typeface="Tahoma"/>
              </a:rPr>
              <a:t>Kmeans</a:t>
            </a:r>
            <a:r>
              <a:rPr lang="vi-VN" sz="1200">
                <a:latin typeface="Tahoma"/>
                <a:ea typeface="Tahoma"/>
                <a:cs typeface="Tahoma"/>
              </a:rPr>
              <a:t> </a:t>
            </a:r>
            <a:r>
              <a:rPr lang="en-US" sz="1200">
                <a:latin typeface="Tahoma"/>
                <a:ea typeface="Tahoma"/>
                <a:cs typeface="Tahoma"/>
              </a:rPr>
              <a:t>and</a:t>
            </a:r>
            <a:r>
              <a:rPr lang="vi-VN" sz="1200">
                <a:latin typeface="Tahoma"/>
                <a:ea typeface="Tahoma"/>
                <a:cs typeface="Tahoma"/>
              </a:rPr>
              <a:t> </a:t>
            </a:r>
            <a:r>
              <a:rPr lang="vi-VN" sz="1200" err="1">
                <a:latin typeface="Tahoma"/>
                <a:ea typeface="Tahoma"/>
                <a:cs typeface="Tahoma"/>
              </a:rPr>
              <a:t>Spectral</a:t>
            </a:r>
            <a:r>
              <a:rPr lang="vi-VN" sz="1200">
                <a:latin typeface="Tahoma"/>
                <a:ea typeface="Tahoma"/>
                <a:cs typeface="Tahoma"/>
              </a:rPr>
              <a:t> </a:t>
            </a:r>
            <a:r>
              <a:rPr lang="vi-VN" sz="1200" err="1">
                <a:latin typeface="Tahoma"/>
                <a:ea typeface="Tahoma"/>
                <a:cs typeface="Tahoma"/>
              </a:rPr>
              <a:t>from</a:t>
            </a:r>
            <a:r>
              <a:rPr lang="vi-VN" sz="1200">
                <a:latin typeface="Tahoma"/>
                <a:ea typeface="Tahoma"/>
                <a:cs typeface="Tahoma"/>
              </a:rPr>
              <a:t> </a:t>
            </a:r>
            <a:r>
              <a:rPr lang="vi-VN" sz="1200" err="1">
                <a:latin typeface="Tahoma"/>
                <a:ea typeface="Tahoma"/>
                <a:cs typeface="Tahoma"/>
              </a:rPr>
              <a:t>scikit-learn</a:t>
            </a:r>
            <a:r>
              <a:rPr lang="vi-VN" sz="1200">
                <a:latin typeface="Tahoma"/>
                <a:ea typeface="Tahoma"/>
                <a:cs typeface="Tahoma"/>
              </a:rPr>
              <a:t> </a:t>
            </a:r>
            <a:r>
              <a:rPr lang="vi-VN" sz="1200" err="1">
                <a:latin typeface="Tahoma"/>
                <a:ea typeface="Tahoma"/>
                <a:cs typeface="Tahoma"/>
              </a:rPr>
              <a:t>library</a:t>
            </a:r>
            <a:r>
              <a:rPr lang="vi-VN" sz="1200">
                <a:latin typeface="Tahoma"/>
                <a:ea typeface="Tahoma"/>
                <a:cs typeface="Tahoma"/>
              </a:rPr>
              <a:t>, </a:t>
            </a:r>
            <a:r>
              <a:rPr lang="vi-VN" sz="1200" err="1">
                <a:latin typeface="Tahoma"/>
                <a:ea typeface="Tahoma"/>
                <a:cs typeface="Tahoma"/>
              </a:rPr>
              <a:t>MySpectral</a:t>
            </a:r>
            <a:r>
              <a:rPr lang="vi-VN" sz="1200">
                <a:latin typeface="Tahoma"/>
                <a:ea typeface="Tahoma"/>
                <a:cs typeface="Tahoma"/>
              </a:rPr>
              <a:t> </a:t>
            </a:r>
            <a:r>
              <a:rPr lang="vi-VN" sz="1200" err="1">
                <a:latin typeface="Tahoma"/>
                <a:ea typeface="Tahoma"/>
                <a:cs typeface="Tahoma"/>
              </a:rPr>
              <a:t>and</a:t>
            </a:r>
            <a:r>
              <a:rPr lang="vi-VN" sz="1200">
                <a:latin typeface="Tahoma"/>
                <a:ea typeface="Tahoma"/>
                <a:cs typeface="Tahoma"/>
              </a:rPr>
              <a:t> </a:t>
            </a:r>
            <a:r>
              <a:rPr lang="vi-VN" sz="1200" err="1">
                <a:latin typeface="Tahoma"/>
                <a:ea typeface="Tahoma"/>
                <a:cs typeface="Tahoma"/>
              </a:rPr>
              <a:t>AutoKSpectral</a:t>
            </a:r>
            <a:r>
              <a:rPr lang="vi-VN" sz="1200">
                <a:latin typeface="Tahoma"/>
                <a:ea typeface="Tahoma"/>
                <a:cs typeface="Tahoma"/>
              </a:rPr>
              <a:t> </a:t>
            </a:r>
            <a:r>
              <a:rPr lang="vi-VN" sz="1200" err="1">
                <a:latin typeface="Tahoma"/>
                <a:ea typeface="Tahoma"/>
                <a:cs typeface="Tahoma"/>
              </a:rPr>
              <a:t>was</a:t>
            </a:r>
            <a:r>
              <a:rPr lang="vi-VN" sz="1200">
                <a:latin typeface="Tahoma"/>
                <a:ea typeface="Tahoma"/>
                <a:cs typeface="Tahoma"/>
              </a:rPr>
              <a:t> </a:t>
            </a:r>
            <a:r>
              <a:rPr lang="vi-VN" sz="1200" err="1">
                <a:latin typeface="Tahoma"/>
                <a:ea typeface="Tahoma"/>
                <a:cs typeface="Tahoma"/>
              </a:rPr>
              <a:t>implemented</a:t>
            </a:r>
            <a:r>
              <a:rPr lang="vi-VN" sz="1200">
                <a:latin typeface="Tahoma"/>
                <a:ea typeface="Tahoma"/>
                <a:cs typeface="Tahoma"/>
              </a:rPr>
              <a:t> in </a:t>
            </a:r>
            <a:r>
              <a:rPr lang="vi-VN" sz="1200" err="1">
                <a:latin typeface="Tahoma"/>
                <a:ea typeface="Tahoma"/>
                <a:cs typeface="Tahoma"/>
              </a:rPr>
              <a:t>demo</a:t>
            </a:r>
            <a:r>
              <a:rPr lang="vi-VN" sz="1200">
                <a:latin typeface="Tahoma"/>
                <a:ea typeface="Tahoma"/>
                <a:cs typeface="Tahoma"/>
              </a:rPr>
              <a:t> code.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01C50F-E09D-0183-3D46-D8E7390251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89983" y="787353"/>
            <a:ext cx="4591816" cy="3669893"/>
          </a:xfrm>
          <a:prstGeom prst="rect">
            <a:avLst/>
          </a:prstGeom>
        </p:spPr>
      </p:pic>
      <p:sp>
        <p:nvSpPr>
          <p:cNvPr id="2" name="Title 12">
            <a:extLst>
              <a:ext uri="{FF2B5EF4-FFF2-40B4-BE49-F238E27FC236}">
                <a16:creationId xmlns:a16="http://schemas.microsoft.com/office/drawing/2014/main" id="{F632B494-059E-C9CD-C7D8-C1FBA5CAAF1E}"/>
              </a:ext>
            </a:extLst>
          </p:cNvPr>
          <p:cNvSpPr txBox="1">
            <a:spLocks/>
          </p:cNvSpPr>
          <p:nvPr/>
        </p:nvSpPr>
        <p:spPr>
          <a:xfrm>
            <a:off x="1823550" y="-558849"/>
            <a:ext cx="5496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>
                <a:latin typeface="Segoe UI Black"/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480306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38BAAB6-6881-E8E8-663C-3D9D82C3E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egoe UI Black"/>
              </a:rPr>
              <a:t>Evaluation</a:t>
            </a:r>
          </a:p>
        </p:txBody>
      </p:sp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99164A67-B2F5-9060-DD1C-6E65CBA5D4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222423" y="4868863"/>
            <a:ext cx="2057400" cy="274637"/>
          </a:xfrm>
        </p:spPr>
        <p:txBody>
          <a:bodyPr/>
          <a:lstStyle/>
          <a:p>
            <a:fld id="{BEA52142-B236-4FFD-904E-975F88B8D5CE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D6BA97-3FAA-A965-E636-F38C2567E63E}"/>
              </a:ext>
            </a:extLst>
          </p:cNvPr>
          <p:cNvSpPr txBox="1"/>
          <p:nvPr/>
        </p:nvSpPr>
        <p:spPr>
          <a:xfrm>
            <a:off x="1621526" y="1766561"/>
            <a:ext cx="58141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b="1"/>
              <a:t>Pros</a:t>
            </a:r>
            <a:endParaRPr lang="vi-VN" b="1"/>
          </a:p>
          <a:p>
            <a:pPr marL="568325" indent="-284163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400"/>
              <a:t>Spectral clustering does not tendency to </a:t>
            </a:r>
            <a:r>
              <a:rPr lang="en-US"/>
              <a:t>identify shape of cluster like </a:t>
            </a:r>
            <a:r>
              <a:rPr lang="en-US" err="1"/>
              <a:t>kmeans</a:t>
            </a:r>
            <a:r>
              <a:rPr lang="en-US"/>
              <a:t> </a:t>
            </a:r>
          </a:p>
          <a:p>
            <a:pPr marL="568325" indent="-284163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400"/>
              <a:t>High precision clustering</a:t>
            </a:r>
          </a:p>
          <a:p>
            <a:pPr marL="568325" indent="-284163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/>
              <a:t>Especially, with non-linear problem or unique cluster shape, Spectral clustering is an optimal choice to choose cluster</a:t>
            </a:r>
            <a:endParaRPr lang="vi-VN" sz="140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b="1"/>
              <a:t>Cons</a:t>
            </a:r>
            <a:endParaRPr lang="vi-VN" b="1"/>
          </a:p>
          <a:p>
            <a:pPr marL="568325" indent="-284163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/>
              <a:t>High complexity O(n</a:t>
            </a:r>
            <a:r>
              <a:rPr lang="en-US" baseline="30000"/>
              <a:t>3</a:t>
            </a:r>
            <a:r>
              <a:rPr lang="en-US"/>
              <a:t>) compare to O(n</a:t>
            </a:r>
            <a:r>
              <a:rPr lang="en-US" baseline="30000"/>
              <a:t>2</a:t>
            </a:r>
            <a:r>
              <a:rPr lang="en-US"/>
              <a:t>) of </a:t>
            </a:r>
            <a:r>
              <a:rPr lang="en-US" err="1"/>
              <a:t>kmeans</a:t>
            </a:r>
            <a:r>
              <a:rPr lang="en-US" baseline="30000"/>
              <a:t> </a:t>
            </a:r>
          </a:p>
          <a:p>
            <a:pPr marL="285750" indent="-285750">
              <a:buFontTx/>
              <a:buChar char="-"/>
            </a:pPr>
            <a:endParaRPr lang="en-US"/>
          </a:p>
          <a:p>
            <a:endParaRPr lang="en-US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FF428B11-0515-D7DC-BEF9-F44A310D6CB4}"/>
              </a:ext>
            </a:extLst>
          </p:cNvPr>
          <p:cNvSpPr txBox="1">
            <a:spLocks/>
          </p:cNvSpPr>
          <p:nvPr/>
        </p:nvSpPr>
        <p:spPr>
          <a:xfrm>
            <a:off x="1752525" y="-662526"/>
            <a:ext cx="5638799" cy="573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485278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070240-EA22-F5F9-FE2A-B4DE24272B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72</a:t>
            </a:fld>
            <a:endParaRPr lang="en-US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BB82A10E-ED73-05C8-0E2E-4D2DF40EA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320" y="287338"/>
            <a:ext cx="5638799" cy="573087"/>
          </a:xfrm>
        </p:spPr>
        <p:txBody>
          <a:bodyPr/>
          <a:lstStyle/>
          <a:p>
            <a:r>
              <a:rPr lang="en-U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9942F2-6A7C-4999-3AC7-C34E3043D6ED}"/>
              </a:ext>
            </a:extLst>
          </p:cNvPr>
          <p:cNvSpPr txBox="1"/>
          <p:nvPr/>
        </p:nvSpPr>
        <p:spPr>
          <a:xfrm>
            <a:off x="1216316" y="1981150"/>
            <a:ext cx="67113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b="1"/>
              <a:t>Using </a:t>
            </a:r>
            <a:r>
              <a:rPr lang="vi-VN" sz="1800" b="1"/>
              <a:t>mini batch.</a:t>
            </a:r>
          </a:p>
          <a:p>
            <a:pPr marL="517525" indent="-233363">
              <a:buFont typeface="Arial" panose="020B0604020202020204" pitchFamily="34" charset="0"/>
              <a:buChar char="•"/>
            </a:pPr>
            <a:r>
              <a:rPr lang="en-US" sz="1600"/>
              <a:t>K-loop</a:t>
            </a:r>
            <a:r>
              <a:rPr lang="vi-VN" sz="1600"/>
              <a:t>.</a:t>
            </a:r>
          </a:p>
          <a:p>
            <a:pPr marL="517525" indent="-233363">
              <a:buFont typeface="Arial" panose="020B0604020202020204" pitchFamily="34" charset="0"/>
              <a:buChar char="•"/>
            </a:pPr>
            <a:r>
              <a:rPr lang="en-US" sz="1600"/>
              <a:t>Choosing </a:t>
            </a:r>
            <a:r>
              <a:rPr lang="vi-VN" sz="1600"/>
              <a:t>n (</a:t>
            </a:r>
            <a:r>
              <a:rPr lang="en-US" sz="1600"/>
              <a:t>A small part of data point</a:t>
            </a:r>
            <a:r>
              <a:rPr lang="vi-VN" sz="1600"/>
              <a:t>) </a:t>
            </a:r>
            <a:r>
              <a:rPr lang="en-US" sz="1600"/>
              <a:t>to divide cluster</a:t>
            </a:r>
            <a:r>
              <a:rPr lang="vi-VN" sz="1600"/>
              <a:t>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vi-VN" sz="1600"/>
          </a:p>
        </p:txBody>
      </p:sp>
    </p:spTree>
    <p:extLst>
      <p:ext uri="{BB962C8B-B14F-4D97-AF65-F5344CB8AC3E}">
        <p14:creationId xmlns:p14="http://schemas.microsoft.com/office/powerpoint/2010/main" val="3389018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070240-EA22-F5F9-FE2A-B4DE24272B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73</a:t>
            </a:fld>
            <a:endParaRPr lang="en-US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BB82A10E-ED73-05C8-0E2E-4D2DF40EA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320" y="287338"/>
            <a:ext cx="5638799" cy="573087"/>
          </a:xfrm>
        </p:spPr>
        <p:txBody>
          <a:bodyPr/>
          <a:lstStyle/>
          <a:p>
            <a:r>
              <a:rPr lang="en-U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9942F2-6A7C-4999-3AC7-C34E3043D6ED}"/>
                  </a:ext>
                </a:extLst>
              </p:cNvPr>
              <p:cNvSpPr txBox="1"/>
              <p:nvPr/>
            </p:nvSpPr>
            <p:spPr>
              <a:xfrm>
                <a:off x="1216316" y="1508062"/>
                <a:ext cx="6711367" cy="184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en-US" sz="1600" b="1"/>
                  <a:t>Optimize algorithm</a:t>
                </a:r>
                <a:r>
                  <a:rPr lang="vi-VN" sz="1600" b="1"/>
                  <a:t>:</a:t>
                </a:r>
              </a:p>
              <a:p>
                <a:pPr marL="568325" indent="-284163">
                  <a:buFont typeface="Arial" panose="020B0604020202020204" pitchFamily="34" charset="0"/>
                  <a:buChar char="•"/>
                  <a:tabLst>
                    <a:tab pos="457200" algn="l"/>
                  </a:tabLst>
                </a:pPr>
                <a:r>
                  <a:rPr lang="en-US" sz="1600"/>
                  <a:t>The complexity of algorithm (big-O notation) </a:t>
                </a:r>
                <a:r>
                  <a:rPr lang="vi-VN" sz="1600"/>
                  <a:t>spectral clustering </a:t>
                </a:r>
                <a:r>
                  <a:rPr lang="en-US" sz="1600"/>
                  <a:t>come from the calculation of eigenvalues and eigenvectors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/>
                  <a:t>.</a:t>
                </a:r>
                <a:r>
                  <a:rPr lang="vi-VN" sz="1600"/>
                  <a:t> </a:t>
                </a:r>
                <a:endParaRPr lang="en-US" sz="1600"/>
              </a:p>
              <a:p>
                <a:pPr marL="568325" indent="-284163">
                  <a:buFont typeface="Arial" panose="020B0604020202020204" pitchFamily="34" charset="0"/>
                  <a:buChar char="•"/>
                  <a:tabLst>
                    <a:tab pos="457200" algn="l"/>
                  </a:tabLst>
                </a:pPr>
                <a:r>
                  <a:rPr lang="en-US" sz="1600"/>
                  <a:t>To reduce the complexity of this algorithm, we need to reduce the calculation process of finding eigenvalues and eigenvectors by rounding value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(5)</m:t>
                        </m:r>
                      </m:sup>
                    </m:sSup>
                  </m:oMath>
                </a14:m>
                <a:endParaRPr lang="vi-VN" sz="16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9942F2-6A7C-4999-3AC7-C34E3043D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316" y="1508062"/>
                <a:ext cx="6711367" cy="1846659"/>
              </a:xfrm>
              <a:prstGeom prst="rect">
                <a:avLst/>
              </a:prstGeom>
              <a:blipFill>
                <a:blip r:embed="rId2"/>
                <a:stretch>
                  <a:fillRect l="-364" t="-990" r="-273" b="-2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3487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CAC4E1-5CE4-10F7-026A-E40013BC63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74</a:t>
            </a:fld>
            <a:endParaRPr lang="en-US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5BDFBBFF-722F-ED5D-DA08-4311790DDA7B}"/>
              </a:ext>
            </a:extLst>
          </p:cNvPr>
          <p:cNvSpPr txBox="1">
            <a:spLocks/>
          </p:cNvSpPr>
          <p:nvPr/>
        </p:nvSpPr>
        <p:spPr>
          <a:xfrm>
            <a:off x="1693962" y="467439"/>
            <a:ext cx="5638799" cy="573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vi-VN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</a:t>
            </a:r>
            <a:r>
              <a:rPr lang="en-U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elated link: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CEF9FA-8D61-A3CF-A507-BAEE666EF3D5}"/>
              </a:ext>
            </a:extLst>
          </p:cNvPr>
          <p:cNvSpPr txBox="1"/>
          <p:nvPr/>
        </p:nvSpPr>
        <p:spPr>
          <a:xfrm>
            <a:off x="1685699" y="1740536"/>
            <a:ext cx="5772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>
                <a:solidFill>
                  <a:schemeClr val="bg2"/>
                </a:solidFill>
              </a:rPr>
              <a:t>All the demonstrate code and figures were generated by code are saved on </a:t>
            </a:r>
            <a:r>
              <a:rPr lang="en-US" sz="1800">
                <a:hlinkClick r:id="rId2"/>
              </a:rPr>
              <a:t>‌Github</a:t>
            </a:r>
            <a:endParaRPr lang="en-US" sz="1800"/>
          </a:p>
          <a:p>
            <a:r>
              <a:rPr lang="en-US" sz="1800"/>
              <a:t>‌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996313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BEF1CE-108E-BA27-5BF8-2863FA1C85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75</a:t>
            </a:fld>
            <a:endParaRPr lang="en-US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7E95B1B0-1D5D-AB52-BCEF-07E986F9B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320" y="287338"/>
            <a:ext cx="5638799" cy="573087"/>
          </a:xfrm>
        </p:spPr>
        <p:txBody>
          <a:bodyPr/>
          <a:lstStyle/>
          <a:p>
            <a:r>
              <a:rPr lang="en-U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33EE03-9B51-3738-FDF3-C83CC3DECD12}"/>
              </a:ext>
            </a:extLst>
          </p:cNvPr>
          <p:cNvSpPr txBox="1"/>
          <p:nvPr/>
        </p:nvSpPr>
        <p:spPr>
          <a:xfrm>
            <a:off x="863599" y="1423900"/>
            <a:ext cx="75082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US"/>
              <a:t>Leskovec, J. (n.d.). </a:t>
            </a:r>
            <a:r>
              <a:rPr lang="en-US" i="1"/>
              <a:t>CS224W: Machine Learning with Graphs</a:t>
            </a:r>
            <a:r>
              <a:rPr lang="en-US"/>
              <a:t>. Retrieved December 27, 2022.</a:t>
            </a:r>
          </a:p>
          <a:p>
            <a:pPr marL="342900" indent="-342900">
              <a:buFont typeface="+mj-lt"/>
              <a:buAutoNum type="arabicParenR"/>
            </a:pPr>
            <a:r>
              <a:rPr lang="en-US" i="1"/>
              <a:t>sklearn.cluster.SpectralClustering</a:t>
            </a:r>
            <a:r>
              <a:rPr lang="en-US"/>
              <a:t>. (2019). Scikit-Learn. </a:t>
            </a:r>
            <a:r>
              <a:rPr lang="en-US">
                <a:hlinkClick r:id="rId2"/>
              </a:rPr>
              <a:t>https://scikit-learn.org/stable/modules/generated/sklearn.cluster.SpectralClustering.html</a:t>
            </a:r>
            <a:endParaRPr lang="en-US"/>
          </a:p>
          <a:p>
            <a:pPr marL="342900" indent="-342900">
              <a:buFont typeface="+mj-lt"/>
              <a:buAutoNum type="arabicParenR"/>
            </a:pPr>
            <a:r>
              <a:rPr lang="en-US"/>
              <a:t>Fleshman, W. (2019, February 21). </a:t>
            </a:r>
            <a:r>
              <a:rPr lang="en-US" i="1"/>
              <a:t>Spectral Clustering Towards Data Science</a:t>
            </a:r>
            <a:r>
              <a:rPr lang="en-US"/>
              <a:t>. Medium; Towards Data Science. </a:t>
            </a:r>
            <a:r>
              <a:rPr lang="en-US">
                <a:hlinkClick r:id="rId3"/>
              </a:rPr>
              <a:t>https://towardsdatascience.com/spectral-clustering-aba2640c0d5b</a:t>
            </a:r>
            <a:endParaRPr lang="en-US"/>
          </a:p>
          <a:p>
            <a:pPr marL="342900" indent="-342900">
              <a:buFont typeface="+mj-lt"/>
              <a:buAutoNum type="arabicParenR"/>
            </a:pPr>
            <a:r>
              <a:rPr lang="en-US"/>
              <a:t>Langone, R., &amp; Suykens, J. A. K. (2017). Fast kernel spectral clustering. </a:t>
            </a:r>
            <a:r>
              <a:rPr lang="en-US" i="1"/>
              <a:t>Neurocomputing</a:t>
            </a:r>
            <a:r>
              <a:rPr lang="en-US"/>
              <a:t>, </a:t>
            </a:r>
            <a:r>
              <a:rPr lang="en-US" i="1"/>
              <a:t>268</a:t>
            </a:r>
            <a:r>
              <a:rPr lang="en-US"/>
              <a:t>, 27–33. </a:t>
            </a:r>
            <a:r>
              <a:rPr lang="en-US">
                <a:hlinkClick r:id="rId4"/>
              </a:rPr>
              <a:t>https://doi.org/10.1016/j.neucom.2016.12.085</a:t>
            </a:r>
            <a:endParaRPr lang="en-US"/>
          </a:p>
          <a:p>
            <a:pPr marL="342900" indent="-342900">
              <a:buFont typeface="+mj-lt"/>
              <a:buAutoNum type="arabicParenR"/>
            </a:pPr>
            <a:r>
              <a:rPr lang="en-US" i="1"/>
              <a:t>The Nyström Method for Finding Eigenpairs of a Kernel Function Boostedml</a:t>
            </a:r>
            <a:r>
              <a:rPr lang="en-US"/>
              <a:t>. (2020, August 29). Boostedml. </a:t>
            </a:r>
            <a:r>
              <a:rPr lang="en-US">
                <a:hlinkClick r:id="rId5"/>
              </a:rPr>
              <a:t>https://boostedml.com/2020/08/the-nystrom-method-for-finding-eigenpairs-of-a-kernel-function.html</a:t>
            </a:r>
            <a:endParaRPr lang="en-US"/>
          </a:p>
          <a:p>
            <a:endParaRPr lang="en-US"/>
          </a:p>
          <a:p>
            <a:r>
              <a:rPr lang="en-US"/>
              <a:t>‌</a:t>
            </a:r>
          </a:p>
          <a:p>
            <a:r>
              <a:rPr lang="en-US"/>
              <a:t>‌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35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2289548" y="1436257"/>
            <a:ext cx="5250404" cy="19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4000" b="1" err="1">
                <a:latin typeface="Tahoma"/>
                <a:ea typeface="Tahoma"/>
                <a:cs typeface="Tahoma"/>
              </a:rPr>
              <a:t>Thanks</a:t>
            </a:r>
            <a:r>
              <a:rPr lang="vi-VN" sz="4000" b="1">
                <a:latin typeface="Tahoma"/>
                <a:ea typeface="Tahoma"/>
                <a:cs typeface="Tahoma"/>
              </a:rPr>
              <a:t> </a:t>
            </a:r>
            <a:r>
              <a:rPr lang="vi-VN" sz="4000" b="1" err="1">
                <a:latin typeface="Tahoma"/>
                <a:ea typeface="Tahoma"/>
                <a:cs typeface="Tahoma"/>
              </a:rPr>
              <a:t>for</a:t>
            </a:r>
            <a:r>
              <a:rPr lang="vi-VN" sz="4000" b="1">
                <a:latin typeface="Tahoma"/>
                <a:ea typeface="Tahoma"/>
                <a:cs typeface="Tahoma"/>
              </a:rPr>
              <a:t> </a:t>
            </a:r>
            <a:r>
              <a:rPr lang="vi-VN" sz="4000" b="1" err="1">
                <a:latin typeface="Tahoma"/>
                <a:ea typeface="Tahoma"/>
                <a:cs typeface="Tahoma"/>
              </a:rPr>
              <a:t>listening</a:t>
            </a:r>
            <a:r>
              <a:rPr lang="vi-VN" sz="4000" b="1">
                <a:latin typeface="Tahoma"/>
                <a:ea typeface="Tahoma"/>
                <a:cs typeface="Tahoma"/>
              </a:rPr>
              <a:t> </a:t>
            </a:r>
            <a:r>
              <a:rPr lang="vi-VN" sz="4000" b="1" err="1">
                <a:latin typeface="Tahoma"/>
                <a:ea typeface="Tahoma"/>
                <a:cs typeface="Tahoma"/>
              </a:rPr>
              <a:t>our</a:t>
            </a:r>
            <a:r>
              <a:rPr lang="vi-VN" sz="4000" b="1">
                <a:latin typeface="Tahoma"/>
                <a:ea typeface="Tahoma"/>
                <a:cs typeface="Tahoma"/>
              </a:rPr>
              <a:t> </a:t>
            </a:r>
            <a:r>
              <a:rPr lang="vi-VN" sz="4000" b="1" err="1">
                <a:latin typeface="Tahoma"/>
                <a:ea typeface="Tahoma"/>
                <a:cs typeface="Tahoma"/>
              </a:rPr>
              <a:t>presentation</a:t>
            </a:r>
            <a:r>
              <a:rPr lang="vi-VN" sz="4000" b="1">
                <a:latin typeface="Tahoma"/>
                <a:ea typeface="Tahoma"/>
                <a:cs typeface="Tahoma"/>
              </a:rPr>
              <a:t>!!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5D4830-0F72-6D71-81A4-797C4700A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550" y="159908"/>
            <a:ext cx="5496900" cy="572700"/>
          </a:xfrm>
        </p:spPr>
        <p:txBody>
          <a:bodyPr/>
          <a:lstStyle/>
          <a:p>
            <a:r>
              <a:rPr lang="vi-VN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Application of Clustering</a:t>
            </a:r>
            <a:endPara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4AF0C6-A0D7-8A4E-BAFF-DF84774F99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8</a:t>
            </a:fld>
            <a:endParaRPr lang="en-US"/>
          </a:p>
        </p:txBody>
      </p:sp>
      <p:pic>
        <p:nvPicPr>
          <p:cNvPr id="1026" name="Picture 2" descr="Boosting Sales Through Customer Segmentation Analysis: Knowing the Market  Better | by Zhili Wen | Towards Data Science">
            <a:extLst>
              <a:ext uri="{FF2B5EF4-FFF2-40B4-BE49-F238E27FC236}">
                <a16:creationId xmlns:a16="http://schemas.microsoft.com/office/drawing/2014/main" id="{F93A094C-EEC6-83F0-80BB-7AD58EF17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987" y="889948"/>
            <a:ext cx="2463721" cy="200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gment Your Customers for More Effective Customer Success">
            <a:extLst>
              <a:ext uri="{FF2B5EF4-FFF2-40B4-BE49-F238E27FC236}">
                <a16:creationId xmlns:a16="http://schemas.microsoft.com/office/drawing/2014/main" id="{BA1C21DF-A2A8-9BAB-0D5B-5314BD314A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" t="1888" r="141" b="-1888"/>
          <a:stretch/>
        </p:blipFill>
        <p:spPr bwMode="auto">
          <a:xfrm>
            <a:off x="1077950" y="862187"/>
            <a:ext cx="4154782" cy="202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EC89BC-443D-0C9A-38CA-14F82840BD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0" t="11284" r="2674" b="19330"/>
          <a:stretch/>
        </p:blipFill>
        <p:spPr>
          <a:xfrm>
            <a:off x="1077950" y="2930854"/>
            <a:ext cx="6913758" cy="1878537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C3FB23D-33B7-E027-E8CE-33888FDB26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4868863"/>
            <a:ext cx="3086100" cy="274637"/>
          </a:xfrm>
        </p:spPr>
        <p:txBody>
          <a:bodyPr/>
          <a:lstStyle/>
          <a:p>
            <a:r>
              <a:rPr lang="vi-VN"/>
              <a:t>Reason for writting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470162-02CB-3376-3EDB-70367F3F45DA}"/>
              </a:ext>
            </a:extLst>
          </p:cNvPr>
          <p:cNvSpPr txBox="1">
            <a:spLocks/>
          </p:cNvSpPr>
          <p:nvPr/>
        </p:nvSpPr>
        <p:spPr>
          <a:xfrm>
            <a:off x="2440164" y="5088403"/>
            <a:ext cx="3843454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vi-VN">
                <a:latin typeface="Segoe UI Black" panose="020B0A02040204020203" pitchFamily="34" charset="0"/>
                <a:ea typeface="Segoe UI Black" panose="020B0A02040204020203" pitchFamily="34" charset="0"/>
              </a:rPr>
              <a:t>Introduction</a:t>
            </a:r>
            <a:endParaRPr lang="en-US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472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2691F-69B7-5A9E-89A3-BCC56FBB3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9649" y="2609764"/>
            <a:ext cx="3843454" cy="804600"/>
          </a:xfrm>
        </p:spPr>
        <p:txBody>
          <a:bodyPr/>
          <a:lstStyle/>
          <a:p>
            <a:r>
              <a:rPr lang="vi-VN">
                <a:latin typeface="Segoe UI Black" panose="020B0A02040204020203" pitchFamily="34" charset="0"/>
                <a:ea typeface="Segoe UI Black" panose="020B0A02040204020203" pitchFamily="34" charset="0"/>
              </a:rPr>
              <a:t>Introduction</a:t>
            </a:r>
            <a:endParaRPr lang="en-US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2C6677-AF8B-EC3E-5F0C-B8EDE5490AFC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971800" y="1376878"/>
            <a:ext cx="2967600" cy="1069800"/>
          </a:xfrm>
        </p:spPr>
        <p:txBody>
          <a:bodyPr/>
          <a:lstStyle/>
          <a:p>
            <a:r>
              <a:rPr lang="vi-VN"/>
              <a:t>1.2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0DDD2B-C0CD-A2A8-B9FF-7C755F84FD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A52142-B236-4FFD-904E-975F88B8D5CE}" type="slidenum">
              <a:rPr lang="en-US" smtClean="0"/>
              <a:t>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19EE886-F403-BD1D-71E5-40DC8B642F6A}"/>
              </a:ext>
            </a:extLst>
          </p:cNvPr>
          <p:cNvSpPr txBox="1">
            <a:spLocks/>
          </p:cNvSpPr>
          <p:nvPr/>
        </p:nvSpPr>
        <p:spPr>
          <a:xfrm>
            <a:off x="1823550" y="-1117322"/>
            <a:ext cx="5496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vi-VN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is clustering problem</a:t>
            </a:r>
            <a:endPara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515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B876668-6DD6-411F-9DAD-D959636FD9E6}">
  <we:reference id="wa200000113" version="1.0.0.0" store="en-US" storeType="OMEX"/>
  <we:alternateReferences>
    <we:reference id="WA200000113" version="1.0.0.0" store="WA200000113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597AE72EEA79B74DA5C86E3CA8C98E55" ma:contentTypeVersion="13" ma:contentTypeDescription="Tạo tài liệu mới." ma:contentTypeScope="" ma:versionID="47c7c44e96dc5713aa138204e477cfaa">
  <xsd:schema xmlns:xsd="http://www.w3.org/2001/XMLSchema" xmlns:xs="http://www.w3.org/2001/XMLSchema" xmlns:p="http://schemas.microsoft.com/office/2006/metadata/properties" xmlns:ns3="81e90ab8-9e7d-4b67-ba12-d147179b0223" xmlns:ns4="86b2c21e-bc8a-47d8-90cc-43181eba94ed" targetNamespace="http://schemas.microsoft.com/office/2006/metadata/properties" ma:root="true" ma:fieldsID="c127254b40942a5c7a3b1a0ce6d3a620" ns3:_="" ns4:_="">
    <xsd:import namespace="81e90ab8-9e7d-4b67-ba12-d147179b0223"/>
    <xsd:import namespace="86b2c21e-bc8a-47d8-90cc-43181eba94e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e90ab8-9e7d-4b67-ba12-d147179b02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b2c21e-bc8a-47d8-90cc-43181eba94e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Chia sẻ Với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Chia sẻ Có Chi tiế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Hàm băm Gợi ý Chia sẻ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40AA06C-5352-4E55-B85C-2F399AECFFE3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86b2c21e-bc8a-47d8-90cc-43181eba94ed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81e90ab8-9e7d-4b67-ba12-d147179b0223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0A5547F-7094-453D-AA69-46096CD3DFB8}">
  <ds:schemaRefs>
    <ds:schemaRef ds:uri="81e90ab8-9e7d-4b67-ba12-d147179b0223"/>
    <ds:schemaRef ds:uri="86b2c21e-bc8a-47d8-90cc-43181eba94e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B87B476-0FCF-429D-BADE-8E2B20C165B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3803</Words>
  <Application>Microsoft Office PowerPoint</Application>
  <PresentationFormat>On-screen Show (16:9)</PresentationFormat>
  <Paragraphs>886</Paragraphs>
  <Slides>76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92" baseType="lpstr">
      <vt:lpstr>Barlow Semi Condensed Medium</vt:lpstr>
      <vt:lpstr>Tahoma</vt:lpstr>
      <vt:lpstr>Times New Roman</vt:lpstr>
      <vt:lpstr>Segoe UI Black</vt:lpstr>
      <vt:lpstr>Arial</vt:lpstr>
      <vt:lpstr>Calibri</vt:lpstr>
      <vt:lpstr>Segoe UI</vt:lpstr>
      <vt:lpstr>Cambria Math</vt:lpstr>
      <vt:lpstr>Courier New</vt:lpstr>
      <vt:lpstr>system-ui</vt:lpstr>
      <vt:lpstr>Fjalla One</vt:lpstr>
      <vt:lpstr>Consolas</vt:lpstr>
      <vt:lpstr>Barlow Semi Condensed</vt:lpstr>
      <vt:lpstr>Segoe UI Variable Display Semib</vt:lpstr>
      <vt:lpstr>Segoe UI Historic</vt:lpstr>
      <vt:lpstr>Technology Consulting by Slidesgo</vt:lpstr>
      <vt:lpstr>Spectral Clustering</vt:lpstr>
      <vt:lpstr>Members of group</vt:lpstr>
      <vt:lpstr>Table of content</vt:lpstr>
      <vt:lpstr>Abstract</vt:lpstr>
      <vt:lpstr>Reason for writing</vt:lpstr>
      <vt:lpstr>PowerPoint Presentation</vt:lpstr>
      <vt:lpstr>Ứng dụng của Clustering</vt:lpstr>
      <vt:lpstr>Application of Clustering</vt:lpstr>
      <vt:lpstr>Introduction</vt:lpstr>
      <vt:lpstr>What is clustering problem</vt:lpstr>
      <vt:lpstr>PowerPoint Presentation</vt:lpstr>
      <vt:lpstr>What make a good cluster</vt:lpstr>
      <vt:lpstr>PowerPoint Presentation</vt:lpstr>
      <vt:lpstr>Approach 1:</vt:lpstr>
      <vt:lpstr>PowerPoint Presentation</vt:lpstr>
      <vt:lpstr>Second approach :</vt:lpstr>
      <vt:lpstr>PowerPoint Presentation</vt:lpstr>
      <vt:lpstr>How many clustering algorithm ?</vt:lpstr>
      <vt:lpstr>Need another clustering algorithm to solve problem ? </vt:lpstr>
      <vt:lpstr>Theoretical basis </vt:lpstr>
      <vt:lpstr>Similarity graphs</vt:lpstr>
      <vt:lpstr>Similarity graphs</vt:lpstr>
      <vt:lpstr>Create similarity graph</vt:lpstr>
      <vt:lpstr>Epsilon-Neighbourhood graph </vt:lpstr>
      <vt:lpstr>Epsilon-Neighbourhood graph</vt:lpstr>
      <vt:lpstr>Epsilon-Neighbourhood graph</vt:lpstr>
      <vt:lpstr>K-Nearest Neighbours Graph</vt:lpstr>
      <vt:lpstr>K-Nearest Neighbours Graph</vt:lpstr>
      <vt:lpstr>K-Nearest Neighbours Graph</vt:lpstr>
      <vt:lpstr>K-Nearest Neighbours Graph</vt:lpstr>
      <vt:lpstr>K-Nearest Neighbours Graph</vt:lpstr>
      <vt:lpstr> Fully connected graph</vt:lpstr>
      <vt:lpstr> Fully connected graph</vt:lpstr>
      <vt:lpstr>Projecting the data onto a lower Dimensional Space</vt:lpstr>
      <vt:lpstr>Our Solutions</vt:lpstr>
      <vt:lpstr>Adjacency matrix</vt:lpstr>
      <vt:lpstr>Degree Matrix</vt:lpstr>
      <vt:lpstr>Laplacian Matrix</vt:lpstr>
      <vt:lpstr>Property</vt:lpstr>
      <vt:lpstr>Optimize problem</vt:lpstr>
      <vt:lpstr>Optimize problem</vt:lpstr>
      <vt:lpstr>Clustering data</vt:lpstr>
      <vt:lpstr>Summarize</vt:lpstr>
      <vt:lpstr>PowerPoint Presentation</vt:lpstr>
      <vt:lpstr>PowerPoint Presentation</vt:lpstr>
      <vt:lpstr>Summarize</vt:lpstr>
      <vt:lpstr>Summarize</vt:lpstr>
      <vt:lpstr>Summarize</vt:lpstr>
      <vt:lpstr>Summarize</vt:lpstr>
      <vt:lpstr>Optimization</vt:lpstr>
      <vt:lpstr>Optimization</vt:lpstr>
      <vt:lpstr>Clustering</vt:lpstr>
      <vt:lpstr>Initialize cluster centroid </vt:lpstr>
      <vt:lpstr>Initialize cluster centroid </vt:lpstr>
      <vt:lpstr>Choosing number of clusters</vt:lpstr>
      <vt:lpstr>Configuration</vt:lpstr>
      <vt:lpstr>Configuration</vt:lpstr>
      <vt:lpstr>Implementation</vt:lpstr>
      <vt:lpstr>Process </vt:lpstr>
      <vt:lpstr>MySpectralClustering</vt:lpstr>
      <vt:lpstr>MySpectralClustering</vt:lpstr>
      <vt:lpstr>MySpectralClustering</vt:lpstr>
      <vt:lpstr>MySpectralClustering</vt:lpstr>
      <vt:lpstr>Development</vt:lpstr>
      <vt:lpstr>PowerPoint Presentation</vt:lpstr>
      <vt:lpstr>From MySpectralClustering</vt:lpstr>
      <vt:lpstr>To AutoKSpectralClustering</vt:lpstr>
      <vt:lpstr>From MySpectralClustering</vt:lpstr>
      <vt:lpstr>To AutoKSpectralClustering</vt:lpstr>
      <vt:lpstr>Time and efficiency comparasion</vt:lpstr>
      <vt:lpstr>Evaluation</vt:lpstr>
      <vt:lpstr>Solution</vt:lpstr>
      <vt:lpstr>Solution </vt:lpstr>
      <vt:lpstr>PowerPoint Presentation</vt:lpstr>
      <vt:lpstr>References</vt:lpstr>
      <vt:lpstr>Thanks for listening our presentation!!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Spectral Clustering</dc:title>
  <dc:creator>Trần Ly</dc:creator>
  <cp:lastModifiedBy>Trần Hoàng Bảo Ly</cp:lastModifiedBy>
  <cp:revision>2</cp:revision>
  <dcterms:modified xsi:type="dcterms:W3CDTF">2023-01-02T08:05:33Z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0x010100597AE72EEA79B74DA5C86E3CA8C98E55</vt:lpwstr>
  </property>
</Properties>
</file>